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57" r:id="rId6"/>
    <p:sldId id="3851" r:id="rId7"/>
    <p:sldId id="259" r:id="rId8"/>
    <p:sldId id="3835" r:id="rId9"/>
    <p:sldId id="3844" r:id="rId10"/>
    <p:sldId id="3849" r:id="rId11"/>
    <p:sldId id="3847" r:id="rId12"/>
    <p:sldId id="3846" r:id="rId13"/>
    <p:sldId id="3850" r:id="rId14"/>
    <p:sldId id="3852" r:id="rId15"/>
    <p:sldId id="383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 id="4" name="Ojezua, Lami" initials="OL" lastIdx="4" clrIdx="3">
    <p:extLst>
      <p:ext uri="{19B8F6BF-5375-455C-9EA6-DF929625EA0E}">
        <p15:presenceInfo xmlns:p15="http://schemas.microsoft.com/office/powerpoint/2012/main" userId="S-1-5-21-314122457-743516510-1361462980-693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A59F54-183E-4E8C-8B27-509CD3590DEB}" v="6" dt="2022-11-08T22:56:43.1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7"/>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11/16/22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lide Number Placeholder 6">
            <a:extLst>
              <a:ext uri="{FF2B5EF4-FFF2-40B4-BE49-F238E27FC236}">
                <a16:creationId xmlns:a16="http://schemas.microsoft.com/office/drawing/2014/main" id="{698AE20B-EBB3-094D-DB4C-C2D61D613A8C}"/>
              </a:ext>
            </a:extLst>
          </p:cNvPr>
          <p:cNvSpPr>
            <a:spLocks noGrp="1"/>
          </p:cNvSpPr>
          <p:nvPr>
            <p:ph type="sldNum" sz="quarter" idx="10"/>
          </p:nvPr>
        </p:nvSpPr>
        <p:spPr/>
        <p:txBody>
          <a:bodyPr/>
          <a:lstStyle/>
          <a:p>
            <a:fld id="{294A09A9-5501-47C1-A89A-A340965A2BE2}" type="slidenum">
              <a:rPr lang="en-US" smtClean="0"/>
              <a:pPr/>
              <a:t>‹#›</a:t>
            </a:fld>
            <a:endParaRPr lang="en-US"/>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44706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lvl1pPr>
              <a:defRPr>
                <a:latin typeface="+mn-lt"/>
              </a:defRPr>
            </a:lvl1pPr>
          </a:lstStyle>
          <a:p>
            <a:pPr>
              <a:defRPr/>
            </a:pPr>
            <a:r>
              <a:rPr lang="en-US" dirty="0">
                <a:solidFill>
                  <a:prstClr val="black">
                    <a:tint val="75000"/>
                  </a:prstClr>
                </a:solidFill>
              </a:rPr>
              <a:t>Presentation Title</a:t>
            </a: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838200" y="1911096"/>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455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sp>
        <p:nvSpPr>
          <p:cNvPr id="15" name="Title 14">
            <a:extLst>
              <a:ext uri="{FF2B5EF4-FFF2-40B4-BE49-F238E27FC236}">
                <a16:creationId xmlns:a16="http://schemas.microsoft.com/office/drawing/2014/main" id="{B78DCB74-D75C-A010-7A21-F2ABB54BDE9B}"/>
              </a:ext>
            </a:extLst>
          </p:cNvPr>
          <p:cNvSpPr>
            <a:spLocks noGrp="1"/>
          </p:cNvSpPr>
          <p:nvPr>
            <p:ph type="title"/>
          </p:nvPr>
        </p:nvSpPr>
        <p:spPr/>
        <p:txBody>
          <a:bodyPr/>
          <a:lstStyle>
            <a:lvl1pPr>
              <a:defRPr b="1">
                <a:solidFill>
                  <a:schemeClr val="accent3"/>
                </a:solidFill>
              </a:defRPr>
            </a:lvl1pPr>
          </a:lstStyle>
          <a:p>
            <a:r>
              <a:rPr lang="en-US"/>
              <a:t>Click to edit Master title style</a:t>
            </a:r>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5998"/>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a:t>”</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 id="2147483667"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dirty="0"/>
              <a:t>Preparing for Budget Development</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dirty="0"/>
              <a:t>GO Team Meeting #4</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71EB4-1897-A26B-CE0C-A361189FA86B}"/>
              </a:ext>
            </a:extLst>
          </p:cNvPr>
          <p:cNvSpPr>
            <a:spLocks noGrp="1"/>
          </p:cNvSpPr>
          <p:nvPr>
            <p:ph type="title"/>
          </p:nvPr>
        </p:nvSpPr>
        <p:spPr/>
        <p:txBody>
          <a:bodyPr/>
          <a:lstStyle/>
          <a:p>
            <a:r>
              <a:rPr lang="en-US" dirty="0"/>
              <a:t>Action on the</a:t>
            </a:r>
            <a:br>
              <a:rPr lang="en-US" dirty="0"/>
            </a:br>
            <a:r>
              <a:rPr lang="en-US" dirty="0"/>
              <a:t>Strategic Plan Priorities</a:t>
            </a:r>
          </a:p>
        </p:txBody>
      </p:sp>
      <p:sp>
        <p:nvSpPr>
          <p:cNvPr id="4" name="Slide Number Placeholder 3">
            <a:extLst>
              <a:ext uri="{FF2B5EF4-FFF2-40B4-BE49-F238E27FC236}">
                <a16:creationId xmlns:a16="http://schemas.microsoft.com/office/drawing/2014/main" id="{ECB2EF17-9FAA-6AF4-95B2-7A93F7B22C02}"/>
              </a:ext>
            </a:extLst>
          </p:cNvPr>
          <p:cNvSpPr>
            <a:spLocks noGrp="1"/>
          </p:cNvSpPr>
          <p:nvPr>
            <p:ph type="sldNum" sz="quarter" idx="12"/>
          </p:nvPr>
        </p:nvSpPr>
        <p:spPr/>
        <p:txBody>
          <a:bodyPr/>
          <a:lstStyle/>
          <a:p>
            <a:fld id="{294A09A9-5501-47C1-A89A-A340965A2BE2}" type="slidenum">
              <a:rPr lang="en-US" smtClean="0"/>
              <a:pPr/>
              <a:t>10</a:t>
            </a:fld>
            <a:endParaRPr lang="en-US"/>
          </a:p>
        </p:txBody>
      </p:sp>
      <p:sp>
        <p:nvSpPr>
          <p:cNvPr id="8" name="Content Placeholder 2">
            <a:extLst>
              <a:ext uri="{FF2B5EF4-FFF2-40B4-BE49-F238E27FC236}">
                <a16:creationId xmlns:a16="http://schemas.microsoft.com/office/drawing/2014/main" id="{7AE0278B-2BD8-E6C7-0D19-291F906AEB82}"/>
              </a:ext>
            </a:extLst>
          </p:cNvPr>
          <p:cNvSpPr>
            <a:spLocks noGrp="1"/>
          </p:cNvSpPr>
          <p:nvPr>
            <p:ph type="body" idx="1"/>
          </p:nvPr>
        </p:nvSpPr>
        <p:spPr>
          <a:xfrm>
            <a:off x="1167492" y="2478025"/>
            <a:ext cx="8387988" cy="3703066"/>
          </a:xfrm>
        </p:spPr>
        <p:txBody>
          <a:bodyPr vert="horz" lIns="91440" tIns="45720" rIns="91440" bIns="45720" rtlCol="0" anchor="ctr">
            <a:normAutofit/>
          </a:bodyPr>
          <a:lstStyle/>
          <a:p>
            <a:pPr>
              <a:lnSpc>
                <a:spcPct val="100000"/>
              </a:lnSpc>
              <a:spcBef>
                <a:spcPts val="600"/>
              </a:spcBef>
            </a:pPr>
            <a:r>
              <a:rPr lang="en-US" sz="3200" dirty="0">
                <a:solidFill>
                  <a:schemeClr val="tx1">
                    <a:lumMod val="75000"/>
                    <a:lumOff val="25000"/>
                  </a:schemeClr>
                </a:solidFill>
              </a:rPr>
              <a:t>The GO Team needs to </a:t>
            </a:r>
            <a:r>
              <a:rPr lang="en-US" sz="3200" b="1" dirty="0">
                <a:solidFill>
                  <a:schemeClr val="accent3"/>
                </a:solidFill>
              </a:rPr>
              <a:t>TAKE ACTION (vote)</a:t>
            </a:r>
            <a:r>
              <a:rPr lang="en-US" sz="3200" dirty="0">
                <a:solidFill>
                  <a:schemeClr val="accent3"/>
                </a:solidFill>
              </a:rPr>
              <a:t> </a:t>
            </a:r>
            <a:r>
              <a:rPr lang="en-US" sz="3200" dirty="0">
                <a:solidFill>
                  <a:schemeClr val="tx1">
                    <a:lumMod val="75000"/>
                    <a:lumOff val="25000"/>
                  </a:schemeClr>
                </a:solidFill>
              </a:rPr>
              <a:t>on its ranked Strategic Plan Priorities. After the motion and a second, the GO Team may have additional discussion. Once discussion is concluded, the GO Team will vote.</a:t>
            </a:r>
          </a:p>
        </p:txBody>
      </p:sp>
    </p:spTree>
    <p:extLst>
      <p:ext uri="{BB962C8B-B14F-4D97-AF65-F5344CB8AC3E}">
        <p14:creationId xmlns:p14="http://schemas.microsoft.com/office/powerpoint/2010/main" val="2741100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5B281EC0-02EA-9AD2-DC9E-AD3BD9692AAD}"/>
              </a:ext>
            </a:extLst>
          </p:cNvPr>
          <p:cNvSpPr>
            <a:spLocks noGrp="1"/>
          </p:cNvSpPr>
          <p:nvPr>
            <p:ph type="ctrTitle"/>
          </p:nvPr>
        </p:nvSpPr>
        <p:spPr>
          <a:xfrm>
            <a:off x="1087864" y="444281"/>
            <a:ext cx="7261525" cy="1176210"/>
          </a:xfrm>
        </p:spPr>
        <p:txBody>
          <a:bodyPr vert="horz" lIns="91440" tIns="45720" rIns="91440" bIns="45720" rtlCol="0" anchor="ctr">
            <a:normAutofit/>
          </a:bodyPr>
          <a:lstStyle/>
          <a:p>
            <a:r>
              <a:rPr lang="en-US" b="1" kern="1200" dirty="0">
                <a:solidFill>
                  <a:schemeClr val="accent2"/>
                </a:solidFill>
              </a:rPr>
              <a:t>Where we’re going</a:t>
            </a:r>
          </a:p>
        </p:txBody>
      </p:sp>
      <p:sp>
        <p:nvSpPr>
          <p:cNvPr id="10" name="Content Placeholder 4">
            <a:extLst>
              <a:ext uri="{FF2B5EF4-FFF2-40B4-BE49-F238E27FC236}">
                <a16:creationId xmlns:a16="http://schemas.microsoft.com/office/drawing/2014/main" id="{C5DF341F-E3B8-7BDA-DFF8-2F93D088B954}"/>
              </a:ext>
            </a:extLst>
          </p:cNvPr>
          <p:cNvSpPr>
            <a:spLocks noGrp="1"/>
          </p:cNvSpPr>
          <p:nvPr>
            <p:ph type="subTitle" idx="1"/>
          </p:nvPr>
        </p:nvSpPr>
        <p:spPr>
          <a:xfrm>
            <a:off x="1087865" y="1961198"/>
            <a:ext cx="6318776" cy="2254186"/>
          </a:xfrm>
        </p:spPr>
        <p:txBody>
          <a:bodyPr vert="horz" lIns="91440" tIns="45720" rIns="91440" bIns="45720" rtlCol="0">
            <a:noAutofit/>
          </a:bodyPr>
          <a:lstStyle/>
          <a:p>
            <a:pPr>
              <a:lnSpc>
                <a:spcPct val="100000"/>
              </a:lnSpc>
              <a:spcBef>
                <a:spcPts val="0"/>
              </a:spcBef>
            </a:pPr>
            <a:r>
              <a:rPr lang="en-US" sz="2400" dirty="0"/>
              <a:t>At our next meeting we will begin the discussion of the 2023-2024 budget. </a:t>
            </a:r>
          </a:p>
          <a:p>
            <a:pPr>
              <a:lnSpc>
                <a:spcPct val="100000"/>
              </a:lnSpc>
              <a:spcBef>
                <a:spcPts val="0"/>
              </a:spcBef>
            </a:pPr>
            <a:endParaRPr lang="en-US" sz="2400" dirty="0"/>
          </a:p>
          <a:p>
            <a:pPr>
              <a:lnSpc>
                <a:spcPct val="100000"/>
              </a:lnSpc>
              <a:spcBef>
                <a:spcPts val="0"/>
              </a:spcBef>
            </a:pPr>
            <a:r>
              <a:rPr lang="en-US" sz="2400" dirty="0"/>
              <a:t>Let me or the Chair know of any additional information you need for our future discussion.</a:t>
            </a:r>
          </a:p>
        </p:txBody>
      </p:sp>
      <p:sp>
        <p:nvSpPr>
          <p:cNvPr id="15" name="Slide Number Placeholder 3">
            <a:extLst>
              <a:ext uri="{FF2B5EF4-FFF2-40B4-BE49-F238E27FC236}">
                <a16:creationId xmlns:a16="http://schemas.microsoft.com/office/drawing/2014/main" id="{53F71CAA-F32D-4F48-0E12-F8055A933F38}"/>
              </a:ext>
            </a:extLst>
          </p:cNvPr>
          <p:cNvSpPr>
            <a:spLocks noGrp="1"/>
          </p:cNvSpPr>
          <p:nvPr>
            <p:ph type="sldNum" sz="quarter" idx="10"/>
          </p:nvPr>
        </p:nvSpPr>
        <p:spPr>
          <a:xfrm>
            <a:off x="9067800" y="6356350"/>
            <a:ext cx="2743200" cy="365125"/>
          </a:xfrm>
        </p:spPr>
        <p:txBody>
          <a:bodyPr/>
          <a:lstStyle/>
          <a:p>
            <a:pPr>
              <a:spcAft>
                <a:spcPts val="600"/>
              </a:spcAft>
            </a:pPr>
            <a:fld id="{294A09A9-5501-47C1-A89A-A340965A2BE2}" type="slidenum">
              <a:rPr lang="en-US" smtClean="0"/>
              <a:pPr>
                <a:spcAft>
                  <a:spcPts val="600"/>
                </a:spcAft>
              </a:pPr>
              <a:t>11</a:t>
            </a:fld>
            <a:endParaRPr lang="en-US"/>
          </a:p>
        </p:txBody>
      </p:sp>
    </p:spTree>
    <p:extLst>
      <p:ext uri="{BB962C8B-B14F-4D97-AF65-F5344CB8AC3E}">
        <p14:creationId xmlns:p14="http://schemas.microsoft.com/office/powerpoint/2010/main" val="788913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06C9-F26D-46CA-93BF-8C27012F6B12}"/>
              </a:ext>
            </a:extLst>
          </p:cNvPr>
          <p:cNvSpPr>
            <a:spLocks noGrp="1"/>
          </p:cNvSpPr>
          <p:nvPr>
            <p:ph type="ctrTitle"/>
          </p:nvPr>
        </p:nvSpPr>
        <p:spPr/>
        <p:txBody>
          <a:bodyPr/>
          <a:lstStyle/>
          <a:p>
            <a:r>
              <a:rPr lang="en-US"/>
              <a:t>Thank you</a:t>
            </a:r>
          </a:p>
        </p:txBody>
      </p:sp>
      <p:sp>
        <p:nvSpPr>
          <p:cNvPr id="6" name="Slide Number Placeholder 5">
            <a:extLst>
              <a:ext uri="{FF2B5EF4-FFF2-40B4-BE49-F238E27FC236}">
                <a16:creationId xmlns:a16="http://schemas.microsoft.com/office/drawing/2014/main" id="{7359025F-68D1-4F50-8480-3F981455D4DE}"/>
              </a:ext>
            </a:extLst>
          </p:cNvPr>
          <p:cNvSpPr>
            <a:spLocks noGrp="1"/>
          </p:cNvSpPr>
          <p:nvPr>
            <p:ph type="sldNum" sz="quarter" idx="4294967295"/>
          </p:nvPr>
        </p:nvSpPr>
        <p:spPr>
          <a:xfrm>
            <a:off x="11341100" y="6356350"/>
            <a:ext cx="850900" cy="365125"/>
          </a:xfrm>
        </p:spPr>
        <p:txBody>
          <a:bodyPr/>
          <a:lstStyle/>
          <a:p>
            <a:pPr lvl="0"/>
            <a:fld id="{D76B855D-E9CC-4FF8-AD85-6CDC7B89A0DE}" type="slidenum">
              <a:rPr lang="en-US" noProof="0" smtClean="0"/>
              <a:pPr lvl="0"/>
              <a:t>12</a:t>
            </a:fld>
            <a:endParaRPr lang="en-US" noProof="0"/>
          </a:p>
        </p:txBody>
      </p:sp>
    </p:spTree>
    <p:extLst>
      <p:ext uri="{BB962C8B-B14F-4D97-AF65-F5344CB8AC3E}">
        <p14:creationId xmlns:p14="http://schemas.microsoft.com/office/powerpoint/2010/main" val="96225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a:bodyPr>
          <a:lstStyle/>
          <a:p>
            <a:r>
              <a:rPr lang="en-US" dirty="0"/>
              <a:t>Fall ACES Presentation</a:t>
            </a:r>
          </a:p>
          <a:p>
            <a:r>
              <a:rPr lang="en-US" dirty="0"/>
              <a:t>Review of Strategic Plan and priorities progress</a:t>
            </a:r>
          </a:p>
          <a:p>
            <a:r>
              <a:rPr lang="en-US" dirty="0"/>
              <a:t>Preparing for the Budget Development</a:t>
            </a:r>
          </a:p>
          <a:p>
            <a:r>
              <a:rPr lang="en-US" dirty="0"/>
              <a:t>	</a:t>
            </a:r>
            <a:r>
              <a:rPr lang="en-US" sz="2400" i="1" dirty="0"/>
              <a:t>Rank Strategic Priorities</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294967295"/>
          </p:nvPr>
        </p:nvSpPr>
        <p:spPr>
          <a:xfrm>
            <a:off x="10153276" y="6356350"/>
            <a:ext cx="1657723" cy="365125"/>
          </a:xfrm>
        </p:spPr>
        <p:txBody>
          <a:bodyPr/>
          <a:lstStyle/>
          <a:p>
            <a:fld id="{294A09A9-5501-47C1-A89A-A340965A2BE2}" type="slidenum">
              <a:rPr lang="en-US" smtClean="0"/>
              <a:pPr/>
              <a:t>2</a:t>
            </a:fld>
            <a:endParaRPr lang="en-US"/>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133;p26">
            <a:extLst>
              <a:ext uri="{FF2B5EF4-FFF2-40B4-BE49-F238E27FC236}">
                <a16:creationId xmlns:a16="http://schemas.microsoft.com/office/drawing/2014/main" id="{E4B41B92-402F-5766-E8FF-63ABF8920E9C}"/>
              </a:ext>
            </a:extLst>
          </p:cNvPr>
          <p:cNvSpPr txBox="1"/>
          <p:nvPr/>
        </p:nvSpPr>
        <p:spPr>
          <a:xfrm>
            <a:off x="2233945" y="320116"/>
            <a:ext cx="4472555" cy="2154406"/>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sz="3200" b="1" dirty="0">
                <a:solidFill>
                  <a:srgbClr val="4472C4"/>
                </a:solidFill>
              </a:rPr>
              <a:t>A</a:t>
            </a:r>
            <a:r>
              <a:rPr lang="en" sz="3200" b="1" dirty="0">
                <a:solidFill>
                  <a:srgbClr val="ED7D31"/>
                </a:solidFill>
              </a:rPr>
              <a:t>ccountability</a:t>
            </a:r>
            <a:r>
              <a:rPr lang="en" sz="3200" b="1" dirty="0"/>
              <a:t> </a:t>
            </a:r>
            <a:endParaRPr sz="3200" b="1" dirty="0"/>
          </a:p>
          <a:p>
            <a:pPr marL="0" lvl="0" indent="0" algn="l" rtl="0">
              <a:spcBef>
                <a:spcPts val="0"/>
              </a:spcBef>
              <a:spcAft>
                <a:spcPts val="0"/>
              </a:spcAft>
              <a:buNone/>
            </a:pPr>
            <a:r>
              <a:rPr lang="en" sz="3200" b="1" dirty="0">
                <a:solidFill>
                  <a:srgbClr val="4472C4"/>
                </a:solidFill>
              </a:rPr>
              <a:t>C</a:t>
            </a:r>
            <a:r>
              <a:rPr lang="en" sz="3200" b="1" dirty="0">
                <a:solidFill>
                  <a:srgbClr val="ED7D31"/>
                </a:solidFill>
              </a:rPr>
              <a:t>ollaboration</a:t>
            </a:r>
            <a:endParaRPr sz="3200" b="1" dirty="0">
              <a:solidFill>
                <a:srgbClr val="ED7D31"/>
              </a:solidFill>
            </a:endParaRPr>
          </a:p>
          <a:p>
            <a:pPr marL="0" lvl="0" indent="0" algn="l" rtl="0">
              <a:spcBef>
                <a:spcPts val="0"/>
              </a:spcBef>
              <a:spcAft>
                <a:spcPts val="0"/>
              </a:spcAft>
              <a:buNone/>
            </a:pPr>
            <a:r>
              <a:rPr lang="en" sz="3200" b="1" dirty="0">
                <a:solidFill>
                  <a:srgbClr val="4472C4"/>
                </a:solidFill>
              </a:rPr>
              <a:t>E</a:t>
            </a:r>
            <a:r>
              <a:rPr lang="en" sz="3200" b="1" dirty="0">
                <a:solidFill>
                  <a:srgbClr val="ED7D31"/>
                </a:solidFill>
              </a:rPr>
              <a:t>quity</a:t>
            </a:r>
            <a:endParaRPr sz="3200" b="1" dirty="0">
              <a:solidFill>
                <a:srgbClr val="ED7D31"/>
              </a:solidFill>
            </a:endParaRPr>
          </a:p>
          <a:p>
            <a:pPr marL="0" lvl="0" indent="0" algn="l" rtl="0">
              <a:spcBef>
                <a:spcPts val="0"/>
              </a:spcBef>
              <a:spcAft>
                <a:spcPts val="0"/>
              </a:spcAft>
              <a:buNone/>
            </a:pPr>
            <a:r>
              <a:rPr lang="en" sz="3200" b="1" dirty="0">
                <a:solidFill>
                  <a:srgbClr val="4472C4"/>
                </a:solidFill>
              </a:rPr>
              <a:t>S</a:t>
            </a:r>
            <a:r>
              <a:rPr lang="en" sz="3200" b="1" dirty="0">
                <a:solidFill>
                  <a:srgbClr val="ED7D31"/>
                </a:solidFill>
              </a:rPr>
              <a:t>upport </a:t>
            </a:r>
            <a:endParaRPr sz="3200" b="1" dirty="0">
              <a:solidFill>
                <a:srgbClr val="ED7D31"/>
              </a:solidFill>
            </a:endParaRPr>
          </a:p>
        </p:txBody>
      </p:sp>
      <p:pic>
        <p:nvPicPr>
          <p:cNvPr id="12" name="Google Shape;135;p26" descr="Graphical user interface, application&#10;&#10;Description automatically generated">
            <a:extLst>
              <a:ext uri="{FF2B5EF4-FFF2-40B4-BE49-F238E27FC236}">
                <a16:creationId xmlns:a16="http://schemas.microsoft.com/office/drawing/2014/main" id="{9D27199E-BBEB-3390-FFC0-4F8E9F00AF2E}"/>
              </a:ext>
            </a:extLst>
          </p:cNvPr>
          <p:cNvPicPr preferRelativeResize="0"/>
          <p:nvPr/>
        </p:nvPicPr>
        <p:blipFill rotWithShape="1">
          <a:blip r:embed="rId2">
            <a:alphaModFix/>
          </a:blip>
          <a:srcRect/>
          <a:stretch/>
        </p:blipFill>
        <p:spPr>
          <a:xfrm rot="20682179">
            <a:off x="646667" y="362828"/>
            <a:ext cx="1351583" cy="1968271"/>
          </a:xfrm>
          <a:prstGeom prst="rect">
            <a:avLst/>
          </a:prstGeom>
          <a:noFill/>
          <a:ln>
            <a:noFill/>
          </a:ln>
        </p:spPr>
      </p:pic>
      <p:sp>
        <p:nvSpPr>
          <p:cNvPr id="13" name="TextBox 12">
            <a:extLst>
              <a:ext uri="{FF2B5EF4-FFF2-40B4-BE49-F238E27FC236}">
                <a16:creationId xmlns:a16="http://schemas.microsoft.com/office/drawing/2014/main" id="{C1195DF1-B5CF-8EA3-676E-BC50B786E45F}"/>
              </a:ext>
            </a:extLst>
          </p:cNvPr>
          <p:cNvSpPr txBox="1"/>
          <p:nvPr/>
        </p:nvSpPr>
        <p:spPr>
          <a:xfrm>
            <a:off x="1636294" y="3157086"/>
            <a:ext cx="9567512" cy="1015663"/>
          </a:xfrm>
          <a:prstGeom prst="rect">
            <a:avLst/>
          </a:prstGeom>
          <a:noFill/>
        </p:spPr>
        <p:txBody>
          <a:bodyPr wrap="square" rtlCol="0">
            <a:spAutoFit/>
          </a:bodyPr>
          <a:lstStyle/>
          <a:p>
            <a:r>
              <a:rPr lang="en-US" sz="6000" b="1" dirty="0">
                <a:solidFill>
                  <a:schemeClr val="tx1">
                    <a:lumMod val="65000"/>
                    <a:lumOff val="35000"/>
                  </a:schemeClr>
                </a:solidFill>
              </a:rPr>
              <a:t>Fall 2022 ACES Presentation</a:t>
            </a:r>
          </a:p>
        </p:txBody>
      </p:sp>
      <p:sp>
        <p:nvSpPr>
          <p:cNvPr id="14" name="TextBox 13">
            <a:extLst>
              <a:ext uri="{FF2B5EF4-FFF2-40B4-BE49-F238E27FC236}">
                <a16:creationId xmlns:a16="http://schemas.microsoft.com/office/drawing/2014/main" id="{64E5E3F6-76B0-E7F3-2CB0-A2BDFFC2C412}"/>
              </a:ext>
            </a:extLst>
          </p:cNvPr>
          <p:cNvSpPr txBox="1"/>
          <p:nvPr/>
        </p:nvSpPr>
        <p:spPr>
          <a:xfrm>
            <a:off x="6297502" y="863541"/>
            <a:ext cx="4210639" cy="646331"/>
          </a:xfrm>
          <a:prstGeom prst="rect">
            <a:avLst/>
          </a:prstGeom>
          <a:solidFill>
            <a:schemeClr val="accent1">
              <a:lumMod val="20000"/>
              <a:lumOff val="80000"/>
            </a:schemeClr>
          </a:solidFill>
          <a:ln w="38100">
            <a:solidFill>
              <a:schemeClr val="accent4"/>
            </a:solidFill>
          </a:ln>
        </p:spPr>
        <p:txBody>
          <a:bodyPr wrap="square" rtlCol="0">
            <a:spAutoFit/>
          </a:bodyPr>
          <a:lstStyle/>
          <a:p>
            <a:r>
              <a:rPr lang="en-US" b="1" u="sng" dirty="0">
                <a:solidFill>
                  <a:schemeClr val="accent4"/>
                </a:solidFill>
              </a:rPr>
              <a:t>NOTE to Principal:</a:t>
            </a:r>
            <a:r>
              <a:rPr lang="en-US" u="sng" dirty="0">
                <a:solidFill>
                  <a:schemeClr val="accent4"/>
                </a:solidFill>
              </a:rPr>
              <a:t> </a:t>
            </a:r>
            <a:r>
              <a:rPr lang="en-US" dirty="0"/>
              <a:t>Please insert your ACES presentation after this slide.</a:t>
            </a:r>
            <a:endParaRPr lang="en-US" b="1" dirty="0"/>
          </a:p>
        </p:txBody>
      </p:sp>
    </p:spTree>
    <p:extLst>
      <p:ext uri="{BB962C8B-B14F-4D97-AF65-F5344CB8AC3E}">
        <p14:creationId xmlns:p14="http://schemas.microsoft.com/office/powerpoint/2010/main" val="271625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928212" y="2235200"/>
            <a:ext cx="6245912" cy="2387600"/>
          </a:xfrm>
        </p:spPr>
        <p:txBody>
          <a:bodyPr anchor="ctr"/>
          <a:lstStyle/>
          <a:p>
            <a:r>
              <a:rPr lang="en-US"/>
              <a:t>Strategic Plan Progress</a:t>
            </a:r>
          </a:p>
        </p:txBody>
      </p:sp>
    </p:spTree>
    <p:extLst>
      <p:ext uri="{BB962C8B-B14F-4D97-AF65-F5344CB8AC3E}">
        <p14:creationId xmlns:p14="http://schemas.microsoft.com/office/powerpoint/2010/main" val="344679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A8C87077-3DA0-43A0-9187-E1AACEF316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6B855D-E9CC-4FF8-AD85-6CDC7B89A0D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6" name="Google Shape;328;p11">
            <a:extLst>
              <a:ext uri="{FF2B5EF4-FFF2-40B4-BE49-F238E27FC236}">
                <a16:creationId xmlns:a16="http://schemas.microsoft.com/office/drawing/2014/main" id="{B9870810-6C69-BBE6-6386-52A90D8109D9}"/>
              </a:ext>
            </a:extLst>
          </p:cNvPr>
          <p:cNvSpPr txBox="1"/>
          <p:nvPr/>
        </p:nvSpPr>
        <p:spPr>
          <a:xfrm>
            <a:off x="1453652" y="1803118"/>
            <a:ext cx="1837800" cy="554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APS Strategic Priorities &amp; Initiatives</a:t>
            </a:r>
            <a:endParaRPr sz="200" b="1" i="1" u="none" strike="noStrike" cap="none">
              <a:solidFill>
                <a:srgbClr val="151515"/>
              </a:solidFill>
              <a:latin typeface="Calibri"/>
              <a:ea typeface="Calibri"/>
              <a:cs typeface="Calibri"/>
              <a:sym typeface="Calibri"/>
            </a:endParaRPr>
          </a:p>
        </p:txBody>
      </p:sp>
      <p:sp>
        <p:nvSpPr>
          <p:cNvPr id="67" name="Google Shape;329;p11">
            <a:extLst>
              <a:ext uri="{FF2B5EF4-FFF2-40B4-BE49-F238E27FC236}">
                <a16:creationId xmlns:a16="http://schemas.microsoft.com/office/drawing/2014/main" id="{26B44A5C-3B54-007C-A69F-0292ACC4B048}"/>
              </a:ext>
            </a:extLst>
          </p:cNvPr>
          <p:cNvSpPr/>
          <p:nvPr/>
        </p:nvSpPr>
        <p:spPr>
          <a:xfrm>
            <a:off x="6112996" y="2377471"/>
            <a:ext cx="4003500" cy="707700"/>
          </a:xfrm>
          <a:prstGeom prst="rect">
            <a:avLst/>
          </a:prstGeom>
          <a:solidFill>
            <a:srgbClr val="F2F2F2"/>
          </a:solid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1000"/>
              <a:buFont typeface="Calibri"/>
              <a:buAutoNum type="arabicPeriod"/>
            </a:pPr>
            <a:r>
              <a:rPr lang="en-US" sz="1000" b="1" i="0" u="none" strike="noStrike" cap="none" dirty="0">
                <a:solidFill>
                  <a:srgbClr val="000000"/>
                </a:solidFill>
                <a:latin typeface="Calibri"/>
                <a:ea typeface="Calibri"/>
                <a:cs typeface="Calibri"/>
                <a:sym typeface="Calibri"/>
              </a:rPr>
              <a:t>Hold monthly data digs lead by administration. </a:t>
            </a:r>
            <a:endParaRPr sz="1800" b="0" i="0" u="none" strike="noStrike" cap="none" dirty="0">
              <a:solidFill>
                <a:srgbClr val="000000"/>
              </a:solidFill>
              <a:latin typeface="Arial"/>
              <a:ea typeface="Arial"/>
              <a:cs typeface="Arial"/>
              <a:sym typeface="Arial"/>
            </a:endParaRPr>
          </a:p>
          <a:p>
            <a:pPr marL="228600" marR="0" lvl="0" indent="-228600" algn="l" rtl="0">
              <a:lnSpc>
                <a:spcPct val="100000"/>
              </a:lnSpc>
              <a:spcBef>
                <a:spcPts val="600"/>
              </a:spcBef>
              <a:spcAft>
                <a:spcPts val="0"/>
              </a:spcAft>
              <a:buClr>
                <a:srgbClr val="000000"/>
              </a:buClr>
              <a:buSzPts val="1000"/>
              <a:buFont typeface="Calibri"/>
              <a:buAutoNum type="arabicPeriod"/>
            </a:pPr>
            <a:r>
              <a:rPr lang="en-US" sz="1000" b="1" i="0" u="none" strike="noStrike" cap="none" dirty="0">
                <a:solidFill>
                  <a:srgbClr val="000000"/>
                </a:solidFill>
                <a:latin typeface="Calibri"/>
                <a:ea typeface="Calibri"/>
                <a:cs typeface="Calibri"/>
                <a:sym typeface="Calibri"/>
              </a:rPr>
              <a:t>Weekly lesson planning and internalization lead by instructional coaches. </a:t>
            </a:r>
          </a:p>
        </p:txBody>
      </p:sp>
      <p:sp>
        <p:nvSpPr>
          <p:cNvPr id="68" name="Google Shape;330;p11">
            <a:extLst>
              <a:ext uri="{FF2B5EF4-FFF2-40B4-BE49-F238E27FC236}">
                <a16:creationId xmlns:a16="http://schemas.microsoft.com/office/drawing/2014/main" id="{860892E2-A4C1-A54E-0F8C-F9446EB2DCCB}"/>
              </a:ext>
            </a:extLst>
          </p:cNvPr>
          <p:cNvSpPr/>
          <p:nvPr/>
        </p:nvSpPr>
        <p:spPr>
          <a:xfrm>
            <a:off x="6075417" y="3179590"/>
            <a:ext cx="4190917" cy="1607270"/>
          </a:xfrm>
          <a:prstGeom prst="rect">
            <a:avLst/>
          </a:prstGeom>
          <a:solidFill>
            <a:srgbClr val="DDEAF6"/>
          </a:solid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Created a new Equity, Diversity, and Inclusion Committee on our PTA.</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Provide equity and anti-basis training for all staff members. </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Engages students in weekly STEM Activities, Science Fair, Science Night, Spelling Bee, Math Family Night, Inclusive School’s Week, No Place for Hate Week, Red Ribbon Week, Black History Celebration, and Girls on the Run, LEEP after-school activities, and Helen Ruffin  Reading Bowl. </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Administer BASC to screen for students who need additional support. Implement small group and individual counseling sessions. Dedicate 15 protected minutes for Morning Meeting and Second Step lessons that focus on social and emotional growth.</a:t>
            </a:r>
          </a:p>
          <a:p>
            <a:pPr marL="228600" marR="0" lvl="0" indent="-228600" algn="l" rtl="0">
              <a:lnSpc>
                <a:spcPct val="100000"/>
              </a:lnSpc>
              <a:spcBef>
                <a:spcPts val="0"/>
              </a:spcBef>
              <a:spcAft>
                <a:spcPts val="0"/>
              </a:spcAft>
              <a:buClr>
                <a:srgbClr val="000000"/>
              </a:buClr>
              <a:buSzPts val="1000"/>
              <a:buFont typeface="Calibri"/>
              <a:buAutoNum type="arabicPeriod"/>
            </a:pPr>
            <a:endParaRPr lang="en-US" sz="1000" b="1" i="1" dirty="0">
              <a:latin typeface="Calibri"/>
              <a:cs typeface="Calibri"/>
              <a:sym typeface="Calibri"/>
            </a:endParaRPr>
          </a:p>
          <a:p>
            <a:pPr marL="342900" marR="0" lvl="0" indent="-342900" algn="l" rtl="0">
              <a:lnSpc>
                <a:spcPct val="100000"/>
              </a:lnSpc>
              <a:spcBef>
                <a:spcPts val="0"/>
              </a:spcBef>
              <a:spcAft>
                <a:spcPts val="0"/>
              </a:spcAft>
              <a:buClr>
                <a:srgbClr val="000000"/>
              </a:buClr>
              <a:buSzPts val="1000"/>
              <a:buFont typeface="Calibri"/>
              <a:buAutoNum type="arabicPeriod"/>
            </a:pPr>
            <a:endParaRPr sz="1800" b="0" i="0" u="none" strike="noStrike" cap="none" dirty="0">
              <a:solidFill>
                <a:srgbClr val="000000"/>
              </a:solidFill>
              <a:latin typeface="Arial"/>
              <a:ea typeface="Arial"/>
              <a:cs typeface="Arial"/>
              <a:sym typeface="Arial"/>
            </a:endParaRPr>
          </a:p>
        </p:txBody>
      </p:sp>
      <p:sp>
        <p:nvSpPr>
          <p:cNvPr id="69" name="Google Shape;331;p11">
            <a:extLst>
              <a:ext uri="{FF2B5EF4-FFF2-40B4-BE49-F238E27FC236}">
                <a16:creationId xmlns:a16="http://schemas.microsoft.com/office/drawing/2014/main" id="{B031FB39-E8A5-956B-B8EA-A18C42E787EE}"/>
              </a:ext>
            </a:extLst>
          </p:cNvPr>
          <p:cNvSpPr/>
          <p:nvPr/>
        </p:nvSpPr>
        <p:spPr>
          <a:xfrm>
            <a:off x="6112996" y="4870163"/>
            <a:ext cx="4003500" cy="1048494"/>
          </a:xfrm>
          <a:prstGeom prst="rect">
            <a:avLst/>
          </a:prstGeom>
          <a:solidFill>
            <a:srgbClr val="FBE4D4"/>
          </a:solidFill>
          <a:ln>
            <a:noFill/>
          </a:ln>
        </p:spPr>
        <p:txBody>
          <a:bodyPr spcFirstLastPara="1" wrap="square" lIns="91425" tIns="45700" rIns="91425" bIns="45700" anchor="t" anchorCtr="0">
            <a:noAutofit/>
          </a:bodyPr>
          <a:lstStyle/>
          <a:p>
            <a:pPr marL="228600" lvl="2" indent="-228600">
              <a:spcBef>
                <a:spcPts val="600"/>
              </a:spcBef>
              <a:buClr>
                <a:schemeClr val="dk1"/>
              </a:buClr>
              <a:buSzPts val="1000"/>
              <a:buAutoNum type="arabicPeriod"/>
            </a:pPr>
            <a:r>
              <a:rPr lang="en-US" sz="1000" b="1" i="0" u="none" strike="noStrike" cap="none" dirty="0">
                <a:solidFill>
                  <a:srgbClr val="000000"/>
                </a:solidFill>
                <a:latin typeface="Calibri"/>
                <a:ea typeface="Calibri"/>
                <a:cs typeface="Calibri"/>
                <a:sym typeface="Calibri"/>
              </a:rPr>
              <a:t>Our Mary Lin Foundation Grants must be screened and approved.</a:t>
            </a:r>
          </a:p>
          <a:p>
            <a:pPr marL="228600" lvl="2" indent="-228600">
              <a:spcBef>
                <a:spcPts val="600"/>
              </a:spcBef>
              <a:buClr>
                <a:schemeClr val="dk1"/>
              </a:buClr>
              <a:buSzPts val="1000"/>
              <a:buAutoNum type="arabicPeriod"/>
            </a:pPr>
            <a:r>
              <a:rPr lang="en-US" sz="1000" b="1" dirty="0">
                <a:latin typeface="Calibri"/>
                <a:ea typeface="Calibri"/>
                <a:cs typeface="Calibri"/>
                <a:sym typeface="Calibri"/>
              </a:rPr>
              <a:t>Additional Support Staff hired (Nurse, hourly intervention teachers, full-time substitutes,, etc.).</a:t>
            </a:r>
          </a:p>
          <a:p>
            <a:pPr marL="228600" lvl="2" indent="-228600">
              <a:spcBef>
                <a:spcPts val="600"/>
              </a:spcBef>
              <a:buClr>
                <a:schemeClr val="dk1"/>
              </a:buClr>
              <a:buSzPts val="1000"/>
              <a:buAutoNum type="arabicPeriod"/>
            </a:pPr>
            <a:r>
              <a:rPr lang="en-US" sz="1000" b="1" dirty="0">
                <a:latin typeface="Calibri"/>
                <a:ea typeface="Calibri"/>
                <a:cs typeface="Calibri"/>
                <a:sym typeface="Calibri"/>
              </a:rPr>
              <a:t>Provide professional learning opportunities to empowering and equipping teachers to work with our diverse population.  </a:t>
            </a:r>
          </a:p>
          <a:p>
            <a:pPr marL="228600" marR="0" lvl="0" indent="-228600" algn="l" rtl="0">
              <a:lnSpc>
                <a:spcPct val="100000"/>
              </a:lnSpc>
              <a:spcBef>
                <a:spcPts val="600"/>
              </a:spcBef>
              <a:spcAft>
                <a:spcPts val="0"/>
              </a:spcAft>
              <a:buClr>
                <a:schemeClr val="dk1"/>
              </a:buClr>
              <a:buSzPts val="1000"/>
              <a:buFont typeface="Arial"/>
              <a:buAutoNum type="arabicPeriod"/>
            </a:pPr>
            <a:endParaRPr lang="en-US" sz="1000" b="1" dirty="0">
              <a:latin typeface="Calibri"/>
              <a:ea typeface="Calibri"/>
              <a:cs typeface="Calibri"/>
              <a:sym typeface="Calibri"/>
            </a:endParaRPr>
          </a:p>
          <a:p>
            <a:pPr marL="228600" marR="0" lvl="0" indent="-228600" algn="l" rtl="0">
              <a:lnSpc>
                <a:spcPct val="100000"/>
              </a:lnSpc>
              <a:spcBef>
                <a:spcPts val="600"/>
              </a:spcBef>
              <a:spcAft>
                <a:spcPts val="0"/>
              </a:spcAft>
              <a:buClr>
                <a:schemeClr val="dk1"/>
              </a:buClr>
              <a:buSzPts val="1000"/>
              <a:buFont typeface="Arial"/>
              <a:buAutoNum type="arabicPeriod"/>
            </a:pPr>
            <a:endParaRPr sz="1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70" name="Google Shape;332;p11">
            <a:extLst>
              <a:ext uri="{FF2B5EF4-FFF2-40B4-BE49-F238E27FC236}">
                <a16:creationId xmlns:a16="http://schemas.microsoft.com/office/drawing/2014/main" id="{E8F6A6B8-AC74-0B3E-F2CB-783430D07B67}"/>
              </a:ext>
            </a:extLst>
          </p:cNvPr>
          <p:cNvSpPr/>
          <p:nvPr/>
        </p:nvSpPr>
        <p:spPr>
          <a:xfrm>
            <a:off x="6112996" y="5985666"/>
            <a:ext cx="4003500" cy="738342"/>
          </a:xfrm>
          <a:prstGeom prst="rect">
            <a:avLst/>
          </a:prstGeom>
          <a:solidFill>
            <a:srgbClr val="FFF2CC"/>
          </a:solid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ea typeface="Calibri"/>
                <a:cs typeface="Calibri"/>
                <a:sym typeface="Calibri"/>
              </a:rPr>
              <a:t>System of accountability for school-based leaders.</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ea typeface="Calibri"/>
                <a:cs typeface="Calibri"/>
                <a:sym typeface="Calibri"/>
              </a:rPr>
              <a:t>Leadership and professional learning opportunities for all staff members based on strengths. </a:t>
            </a:r>
            <a:endParaRPr sz="1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71" name="Google Shape;333;p11">
            <a:extLst>
              <a:ext uri="{FF2B5EF4-FFF2-40B4-BE49-F238E27FC236}">
                <a16:creationId xmlns:a16="http://schemas.microsoft.com/office/drawing/2014/main" id="{7F308742-6D74-E0C5-B438-DBECAB706C2B}"/>
              </a:ext>
            </a:extLst>
          </p:cNvPr>
          <p:cNvSpPr txBox="1"/>
          <p:nvPr/>
        </p:nvSpPr>
        <p:spPr>
          <a:xfrm>
            <a:off x="5146385" y="119570"/>
            <a:ext cx="1837698" cy="6463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500"/>
              <a:buFont typeface="Arial"/>
              <a:buNone/>
            </a:pPr>
            <a:r>
              <a:rPr lang="en-US" sz="1500" b="1" i="0" u="none" strike="noStrike" cap="none" dirty="0">
                <a:solidFill>
                  <a:srgbClr val="151515"/>
                </a:solidFill>
                <a:latin typeface="Calibri"/>
                <a:ea typeface="Calibri"/>
                <a:cs typeface="Calibri"/>
                <a:sym typeface="Calibri"/>
              </a:rPr>
              <a:t>Mary Lin Elementary School</a:t>
            </a:r>
            <a:endParaRPr sz="1500" b="0" i="0" u="none" strike="noStrike" cap="none" dirty="0">
              <a:solidFill>
                <a:srgbClr val="151515"/>
              </a:solidFill>
              <a:latin typeface="Calibri"/>
              <a:ea typeface="Calibri"/>
              <a:cs typeface="Calibri"/>
              <a:sym typeface="Calibri"/>
            </a:endParaRPr>
          </a:p>
        </p:txBody>
      </p:sp>
      <p:sp>
        <p:nvSpPr>
          <p:cNvPr id="72" name="Google Shape;334;p11">
            <a:extLst>
              <a:ext uri="{FF2B5EF4-FFF2-40B4-BE49-F238E27FC236}">
                <a16:creationId xmlns:a16="http://schemas.microsoft.com/office/drawing/2014/main" id="{F488628D-86A5-3325-4483-F32269A4BB9E}"/>
              </a:ext>
            </a:extLst>
          </p:cNvPr>
          <p:cNvSpPr txBox="1"/>
          <p:nvPr/>
        </p:nvSpPr>
        <p:spPr>
          <a:xfrm>
            <a:off x="1446551" y="605904"/>
            <a:ext cx="1837698" cy="369302"/>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SMART Goals</a:t>
            </a:r>
            <a:endParaRPr sz="200" b="1" i="1" u="none" strike="noStrike" cap="none">
              <a:solidFill>
                <a:srgbClr val="151515"/>
              </a:solidFill>
              <a:latin typeface="Calibri"/>
              <a:ea typeface="Calibri"/>
              <a:cs typeface="Calibri"/>
              <a:sym typeface="Calibri"/>
            </a:endParaRPr>
          </a:p>
        </p:txBody>
      </p:sp>
      <p:sp>
        <p:nvSpPr>
          <p:cNvPr id="73" name="Google Shape;335;p11">
            <a:extLst>
              <a:ext uri="{FF2B5EF4-FFF2-40B4-BE49-F238E27FC236}">
                <a16:creationId xmlns:a16="http://schemas.microsoft.com/office/drawing/2014/main" id="{F9EADE81-01D2-885B-ECE3-781A9DCCA579}"/>
              </a:ext>
            </a:extLst>
          </p:cNvPr>
          <p:cNvSpPr txBox="1"/>
          <p:nvPr/>
        </p:nvSpPr>
        <p:spPr>
          <a:xfrm>
            <a:off x="6025655" y="1779539"/>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Strategies</a:t>
            </a:r>
            <a:endParaRPr sz="200" b="1" i="1" u="none" strike="noStrike" cap="none">
              <a:solidFill>
                <a:srgbClr val="151515"/>
              </a:solidFill>
              <a:latin typeface="Calibri"/>
              <a:ea typeface="Calibri"/>
              <a:cs typeface="Calibri"/>
              <a:sym typeface="Calibri"/>
            </a:endParaRPr>
          </a:p>
        </p:txBody>
      </p:sp>
      <p:sp>
        <p:nvSpPr>
          <p:cNvPr id="74" name="Google Shape;336;p11">
            <a:extLst>
              <a:ext uri="{FF2B5EF4-FFF2-40B4-BE49-F238E27FC236}">
                <a16:creationId xmlns:a16="http://schemas.microsoft.com/office/drawing/2014/main" id="{C4456F81-15FA-32AE-3138-CCF5DF357D66}"/>
              </a:ext>
            </a:extLst>
          </p:cNvPr>
          <p:cNvSpPr/>
          <p:nvPr/>
        </p:nvSpPr>
        <p:spPr>
          <a:xfrm>
            <a:off x="2092076" y="946328"/>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Calibri"/>
              <a:buNone/>
            </a:pPr>
            <a:r>
              <a:rPr lang="en-US" sz="1050" b="0" i="0" u="none" strike="noStrike" cap="none" dirty="0">
                <a:solidFill>
                  <a:srgbClr val="000000"/>
                </a:solidFill>
                <a:latin typeface="Calibri"/>
                <a:ea typeface="Calibri"/>
                <a:cs typeface="Calibri"/>
                <a:sym typeface="Calibri"/>
              </a:rPr>
              <a:t>Percentage of students in grades 3-5 scoring proficient in ELA will increase by 1% each year through 2025. </a:t>
            </a:r>
            <a:r>
              <a:rPr lang="en-US" sz="1050" dirty="0">
                <a:latin typeface="Calibri"/>
                <a:ea typeface="Calibri"/>
                <a:cs typeface="Calibri"/>
                <a:sym typeface="Calibri"/>
              </a:rPr>
              <a:t>Currently MLE has 89% proficient ELA. </a:t>
            </a:r>
            <a:endParaRPr sz="1050" b="0" i="0" u="none" strike="noStrike" cap="none" dirty="0">
              <a:solidFill>
                <a:srgbClr val="000000"/>
              </a:solidFill>
              <a:latin typeface="Calibri"/>
              <a:ea typeface="Calibri"/>
              <a:cs typeface="Calibri"/>
              <a:sym typeface="Calibri"/>
            </a:endParaRPr>
          </a:p>
        </p:txBody>
      </p:sp>
      <p:sp>
        <p:nvSpPr>
          <p:cNvPr id="75" name="Google Shape;337;p11">
            <a:extLst>
              <a:ext uri="{FF2B5EF4-FFF2-40B4-BE49-F238E27FC236}">
                <a16:creationId xmlns:a16="http://schemas.microsoft.com/office/drawing/2014/main" id="{59462CE9-D42D-BA41-5B31-C5C5E2EE4177}"/>
              </a:ext>
            </a:extLst>
          </p:cNvPr>
          <p:cNvSpPr/>
          <p:nvPr/>
        </p:nvSpPr>
        <p:spPr>
          <a:xfrm>
            <a:off x="4102539" y="952454"/>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algn="ctr">
              <a:buSzPts val="1200"/>
            </a:pPr>
            <a:endParaRPr lang="en-US" sz="1000" dirty="0">
              <a:latin typeface="Calibri"/>
              <a:ea typeface="Calibri"/>
              <a:cs typeface="Calibri"/>
              <a:sym typeface="Calibri"/>
            </a:endParaRPr>
          </a:p>
          <a:p>
            <a:pPr algn="ctr">
              <a:buSzPts val="1200"/>
            </a:pPr>
            <a:r>
              <a:rPr lang="en-US" sz="1000" dirty="0">
                <a:latin typeface="Calibri"/>
                <a:ea typeface="Calibri"/>
                <a:cs typeface="Calibri"/>
                <a:sym typeface="Calibri"/>
              </a:rPr>
              <a:t>Percentage of students in grades 3-5 scoring proficient in Math will increase by 2% each year through 2025. Currently MLE has 76% proficient Math</a:t>
            </a:r>
            <a:r>
              <a:rPr lang="en-US" sz="1100" dirty="0">
                <a:latin typeface="Calibri"/>
                <a:ea typeface="Calibri"/>
                <a:cs typeface="Calibri"/>
                <a:sym typeface="Calibri"/>
              </a:rPr>
              <a:t>. </a:t>
            </a:r>
          </a:p>
          <a:p>
            <a:pPr marL="0" marR="0" lvl="0" indent="0" algn="ctr" rtl="0">
              <a:lnSpc>
                <a:spcPct val="100000"/>
              </a:lnSpc>
              <a:spcBef>
                <a:spcPts val="0"/>
              </a:spcBef>
              <a:spcAft>
                <a:spcPts val="0"/>
              </a:spcAft>
              <a:buClr>
                <a:srgbClr val="000000"/>
              </a:buClr>
              <a:buSzPts val="1200"/>
              <a:buFont typeface="Calibri"/>
              <a:buNone/>
            </a:pPr>
            <a:endParaRPr sz="1200" b="0" i="0" u="none" strike="noStrike" cap="none" dirty="0">
              <a:solidFill>
                <a:srgbClr val="000000"/>
              </a:solidFill>
              <a:latin typeface="Calibri"/>
              <a:ea typeface="Calibri"/>
              <a:cs typeface="Calibri"/>
              <a:sym typeface="Calibri"/>
            </a:endParaRPr>
          </a:p>
        </p:txBody>
      </p:sp>
      <p:sp>
        <p:nvSpPr>
          <p:cNvPr id="76" name="Google Shape;338;p11">
            <a:extLst>
              <a:ext uri="{FF2B5EF4-FFF2-40B4-BE49-F238E27FC236}">
                <a16:creationId xmlns:a16="http://schemas.microsoft.com/office/drawing/2014/main" id="{6BD6CD5B-5F72-755F-F1AC-4AE419A56706}"/>
              </a:ext>
            </a:extLst>
          </p:cNvPr>
          <p:cNvSpPr/>
          <p:nvPr/>
        </p:nvSpPr>
        <p:spPr>
          <a:xfrm>
            <a:off x="6113002" y="944141"/>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Calibri"/>
              <a:buNone/>
            </a:pPr>
            <a:r>
              <a:rPr lang="en-US" sz="900" dirty="0">
                <a:latin typeface="Calibri"/>
                <a:ea typeface="Calibri"/>
                <a:cs typeface="Calibri"/>
                <a:sym typeface="Calibri"/>
              </a:rPr>
              <a:t>Show overall growth for at least 75% of the population in both ELA and Math. At least 75% of our kids show 30</a:t>
            </a:r>
          </a:p>
        </p:txBody>
      </p:sp>
      <p:sp>
        <p:nvSpPr>
          <p:cNvPr id="78" name="Google Shape;340;p11">
            <a:extLst>
              <a:ext uri="{FF2B5EF4-FFF2-40B4-BE49-F238E27FC236}">
                <a16:creationId xmlns:a16="http://schemas.microsoft.com/office/drawing/2014/main" id="{412E2790-F2D3-5931-4FE0-DCE74325D489}"/>
              </a:ext>
            </a:extLst>
          </p:cNvPr>
          <p:cNvSpPr/>
          <p:nvPr/>
        </p:nvSpPr>
        <p:spPr>
          <a:xfrm>
            <a:off x="8143793" y="944141"/>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lvl="0" algn="ctr">
              <a:buSzPts val="1200"/>
            </a:pPr>
            <a:r>
              <a:rPr lang="en-US" sz="900" dirty="0">
                <a:latin typeface="Calibri"/>
                <a:ea typeface="Calibri"/>
                <a:cs typeface="Calibri"/>
                <a:sym typeface="Calibri"/>
              </a:rPr>
              <a:t>Close the achievement gap between all subgroups.</a:t>
            </a:r>
          </a:p>
        </p:txBody>
      </p:sp>
      <p:sp>
        <p:nvSpPr>
          <p:cNvPr id="79" name="Google Shape;341;p11">
            <a:extLst>
              <a:ext uri="{FF2B5EF4-FFF2-40B4-BE49-F238E27FC236}">
                <a16:creationId xmlns:a16="http://schemas.microsoft.com/office/drawing/2014/main" id="{C513166F-35AB-F52C-4600-4BF5EDCB6C72}"/>
              </a:ext>
            </a:extLst>
          </p:cNvPr>
          <p:cNvSpPr txBox="1"/>
          <p:nvPr/>
        </p:nvSpPr>
        <p:spPr>
          <a:xfrm>
            <a:off x="3456575" y="1808080"/>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Strategic Priorities</a:t>
            </a:r>
            <a:endParaRPr sz="200" b="1" i="1" u="none" strike="noStrike" cap="none">
              <a:solidFill>
                <a:srgbClr val="151515"/>
              </a:solidFill>
              <a:latin typeface="Calibri"/>
              <a:ea typeface="Calibri"/>
              <a:cs typeface="Calibri"/>
              <a:sym typeface="Calibri"/>
            </a:endParaRPr>
          </a:p>
        </p:txBody>
      </p:sp>
      <p:sp>
        <p:nvSpPr>
          <p:cNvPr id="80" name="Google Shape;342;p11">
            <a:extLst>
              <a:ext uri="{FF2B5EF4-FFF2-40B4-BE49-F238E27FC236}">
                <a16:creationId xmlns:a16="http://schemas.microsoft.com/office/drawing/2014/main" id="{721F42D4-1B14-F59D-E5FB-8AFD47A42F34}"/>
              </a:ext>
            </a:extLst>
          </p:cNvPr>
          <p:cNvSpPr/>
          <p:nvPr/>
        </p:nvSpPr>
        <p:spPr>
          <a:xfrm>
            <a:off x="3456575" y="2337757"/>
            <a:ext cx="2418900" cy="861734"/>
          </a:xfrm>
          <a:prstGeom prst="rect">
            <a:avLst/>
          </a:prstGeom>
          <a:solidFill>
            <a:srgbClr val="F2F2F2"/>
          </a:solidFill>
          <a:ln>
            <a:noFill/>
          </a:ln>
        </p:spPr>
        <p:txBody>
          <a:bodyPr spcFirstLastPara="1" wrap="square" lIns="91425" tIns="45700" rIns="91425" bIns="45700" anchor="t" anchorCtr="0">
            <a:spAutoFit/>
          </a:bodyPr>
          <a:lstStyle/>
          <a:p>
            <a:pPr marR="0" lvl="0" algn="l" rtl="0">
              <a:lnSpc>
                <a:spcPct val="100000"/>
              </a:lnSpc>
              <a:spcBef>
                <a:spcPts val="600"/>
              </a:spcBef>
              <a:spcAft>
                <a:spcPts val="0"/>
              </a:spcAft>
              <a:buClr>
                <a:srgbClr val="000000"/>
              </a:buClr>
              <a:buSzPts val="1000"/>
            </a:pPr>
            <a:r>
              <a:rPr lang="en-US" sz="1000" b="1" i="0" u="none" strike="noStrike" cap="none" dirty="0">
                <a:solidFill>
                  <a:srgbClr val="000000"/>
                </a:solidFill>
                <a:latin typeface="Calibri"/>
                <a:ea typeface="Calibri"/>
                <a:cs typeface="Calibri"/>
                <a:sym typeface="Calibri"/>
              </a:rPr>
              <a:t>1.  Use data to inform instruction</a:t>
            </a:r>
          </a:p>
          <a:p>
            <a:pPr>
              <a:spcBef>
                <a:spcPts val="600"/>
              </a:spcBef>
              <a:buClr>
                <a:schemeClr val="dk1"/>
              </a:buClr>
              <a:buSzPts val="1000"/>
            </a:pPr>
            <a:r>
              <a:rPr lang="en-US" sz="1000" b="1" dirty="0">
                <a:latin typeface="Calibri"/>
                <a:ea typeface="Calibri"/>
                <a:cs typeface="Calibri"/>
                <a:sym typeface="Calibri"/>
              </a:rPr>
              <a:t>2.  Adhere to the scope and sequence of  the Georgia Standard of Excellence and supplement with other resources. </a:t>
            </a:r>
          </a:p>
        </p:txBody>
      </p:sp>
      <p:sp>
        <p:nvSpPr>
          <p:cNvPr id="81" name="Google Shape;344;p11">
            <a:extLst>
              <a:ext uri="{FF2B5EF4-FFF2-40B4-BE49-F238E27FC236}">
                <a16:creationId xmlns:a16="http://schemas.microsoft.com/office/drawing/2014/main" id="{B8352EF3-0AF6-7BFC-102A-D6B09FE78688}"/>
              </a:ext>
            </a:extLst>
          </p:cNvPr>
          <p:cNvSpPr/>
          <p:nvPr/>
        </p:nvSpPr>
        <p:spPr>
          <a:xfrm>
            <a:off x="3506679" y="5367057"/>
            <a:ext cx="2418900" cy="400069"/>
          </a:xfrm>
          <a:prstGeom prst="rect">
            <a:avLst/>
          </a:prstGeom>
          <a:solidFill>
            <a:schemeClr val="accent2">
              <a:lumMod val="20000"/>
              <a:lumOff val="80000"/>
            </a:schemeClr>
          </a:solidFill>
          <a:ln>
            <a:noFill/>
          </a:ln>
        </p:spPr>
        <p:txBody>
          <a:bodyPr spcFirstLastPara="1" wrap="square" lIns="91425" tIns="45700" rIns="91425" bIns="45700" anchor="t" anchorCtr="0">
            <a:spAutoFit/>
          </a:bodyPr>
          <a:lstStyle/>
          <a:p>
            <a:pPr>
              <a:buSzPts val="1000"/>
            </a:pPr>
            <a:r>
              <a:rPr lang="en-US" sz="1000" b="1" dirty="0">
                <a:latin typeface="Calibri"/>
                <a:ea typeface="Calibri"/>
                <a:cs typeface="Calibri"/>
                <a:sym typeface="Calibri"/>
              </a:rPr>
              <a:t>1.  Equitably align our school resources with our mission and vision</a:t>
            </a:r>
            <a:endParaRPr sz="1000" b="1" i="0" u="none" strike="noStrike" cap="none" dirty="0">
              <a:solidFill>
                <a:srgbClr val="000000"/>
              </a:solidFill>
              <a:latin typeface="Calibri"/>
              <a:ea typeface="Calibri"/>
              <a:cs typeface="Calibri"/>
              <a:sym typeface="Calibri"/>
            </a:endParaRPr>
          </a:p>
        </p:txBody>
      </p:sp>
      <p:sp>
        <p:nvSpPr>
          <p:cNvPr id="82" name="Google Shape;345;p11">
            <a:extLst>
              <a:ext uri="{FF2B5EF4-FFF2-40B4-BE49-F238E27FC236}">
                <a16:creationId xmlns:a16="http://schemas.microsoft.com/office/drawing/2014/main" id="{20403C82-D704-141D-7DE4-F24A1BEF690C}"/>
              </a:ext>
            </a:extLst>
          </p:cNvPr>
          <p:cNvSpPr txBox="1"/>
          <p:nvPr/>
        </p:nvSpPr>
        <p:spPr>
          <a:xfrm>
            <a:off x="1446551" y="119894"/>
            <a:ext cx="3847824" cy="646300"/>
          </a:xfrm>
          <a:prstGeom prst="rect">
            <a:avLst/>
          </a:prstGeom>
          <a:noFill/>
          <a:ln>
            <a:noFill/>
          </a:ln>
        </p:spPr>
        <p:txBody>
          <a:bodyPr spcFirstLastPara="1" wrap="square" lIns="91425" tIns="91425" rIns="91425" bIns="91425" anchor="t" anchorCtr="0">
            <a:spAutoFit/>
          </a:bodyPr>
          <a:lstStyle/>
          <a:p>
            <a:pPr lvl="0">
              <a:buSzPts val="3500"/>
            </a:pPr>
            <a:r>
              <a:rPr lang="en-US" sz="1000" b="1" i="1" dirty="0">
                <a:solidFill>
                  <a:srgbClr val="151515"/>
                </a:solidFill>
                <a:latin typeface="Calibri"/>
                <a:ea typeface="Calibri"/>
                <a:cs typeface="Calibri"/>
                <a:sym typeface="Calibri"/>
              </a:rPr>
              <a:t>Mission: With a caring culture of equity, trust and collaboration, every Mary Lin Rocket will be promoted to middle school with independence, curiosity, and the desire to achieve. </a:t>
            </a:r>
            <a:endParaRPr sz="1000" b="1" i="1" u="none" strike="noStrike" cap="none" dirty="0">
              <a:solidFill>
                <a:srgbClr val="151515"/>
              </a:solidFill>
              <a:latin typeface="Calibri"/>
              <a:ea typeface="Calibri"/>
              <a:cs typeface="Calibri"/>
              <a:sym typeface="Calibri"/>
            </a:endParaRPr>
          </a:p>
        </p:txBody>
      </p:sp>
      <p:sp>
        <p:nvSpPr>
          <p:cNvPr id="83" name="Google Shape;346;p11">
            <a:extLst>
              <a:ext uri="{FF2B5EF4-FFF2-40B4-BE49-F238E27FC236}">
                <a16:creationId xmlns:a16="http://schemas.microsoft.com/office/drawing/2014/main" id="{97AFEA14-2139-1277-A651-25C10806C500}"/>
              </a:ext>
            </a:extLst>
          </p:cNvPr>
          <p:cNvSpPr txBox="1"/>
          <p:nvPr/>
        </p:nvSpPr>
        <p:spPr>
          <a:xfrm>
            <a:off x="7053820" y="85171"/>
            <a:ext cx="3543832" cy="800189"/>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000" b="1" i="1" u="none" strike="noStrike" cap="none" dirty="0">
                <a:solidFill>
                  <a:srgbClr val="151515"/>
                </a:solidFill>
                <a:latin typeface="Calibri"/>
                <a:ea typeface="Calibri"/>
                <a:cs typeface="Calibri"/>
                <a:sym typeface="Calibri"/>
              </a:rPr>
              <a:t>Vision: We encourage academic achievement in each student. We establish a creative, collaborative, and respectful culture where </a:t>
            </a:r>
            <a:r>
              <a:rPr lang="en-US" sz="1000" b="1" i="1" dirty="0">
                <a:solidFill>
                  <a:srgbClr val="151515"/>
                </a:solidFill>
                <a:latin typeface="Calibri"/>
                <a:ea typeface="Calibri"/>
                <a:cs typeface="Calibri"/>
                <a:sym typeface="Calibri"/>
              </a:rPr>
              <a:t>each student’s social, emotional, and physical well-being is valued. </a:t>
            </a:r>
            <a:endParaRPr sz="1000" b="1" i="1" u="none" strike="noStrike" cap="none" dirty="0">
              <a:solidFill>
                <a:srgbClr val="151515"/>
              </a:solidFill>
              <a:latin typeface="Calibri"/>
              <a:ea typeface="Calibri"/>
              <a:cs typeface="Calibri"/>
              <a:sym typeface="Calibri"/>
            </a:endParaRPr>
          </a:p>
        </p:txBody>
      </p:sp>
      <p:sp>
        <p:nvSpPr>
          <p:cNvPr id="84" name="Google Shape;347;p11">
            <a:extLst>
              <a:ext uri="{FF2B5EF4-FFF2-40B4-BE49-F238E27FC236}">
                <a16:creationId xmlns:a16="http://schemas.microsoft.com/office/drawing/2014/main" id="{696F9ED7-3749-71BA-1CD8-A199976C659E}"/>
              </a:ext>
            </a:extLst>
          </p:cNvPr>
          <p:cNvSpPr/>
          <p:nvPr/>
        </p:nvSpPr>
        <p:spPr>
          <a:xfrm>
            <a:off x="1506652" y="2401200"/>
            <a:ext cx="1837800" cy="938700"/>
          </a:xfrm>
          <a:prstGeom prst="rect">
            <a:avLst/>
          </a:prstGeom>
          <a:solidFill>
            <a:srgbClr val="6A6A6A"/>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chemeClr val="lt1"/>
                </a:solidFill>
                <a:latin typeface="Calibri"/>
                <a:ea typeface="Calibri"/>
                <a:cs typeface="Calibri"/>
                <a:sym typeface="Calibri"/>
              </a:rPr>
              <a:t>Fostering Academic Excellence for All</a:t>
            </a:r>
            <a:endParaRPr sz="1100" b="1"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Data</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Curriculum &amp; Instruction</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4000"/>
              <a:buFont typeface="Helvetica Neue"/>
              <a:buNone/>
            </a:pPr>
            <a:r>
              <a:rPr lang="en-US" sz="900" b="0" i="0" u="none" strike="noStrike" cap="none">
                <a:solidFill>
                  <a:schemeClr val="lt1"/>
                </a:solidFill>
                <a:latin typeface="Calibri"/>
                <a:ea typeface="Calibri"/>
                <a:cs typeface="Calibri"/>
                <a:sym typeface="Calibri"/>
              </a:rPr>
              <a:t>Signature Program</a:t>
            </a:r>
            <a:endParaRPr sz="900" b="0" i="0" u="none" strike="noStrike" cap="none">
              <a:solidFill>
                <a:schemeClr val="lt1"/>
              </a:solidFill>
              <a:latin typeface="Calibri"/>
              <a:ea typeface="Calibri"/>
              <a:cs typeface="Calibri"/>
              <a:sym typeface="Calibri"/>
            </a:endParaRPr>
          </a:p>
        </p:txBody>
      </p:sp>
      <p:sp>
        <p:nvSpPr>
          <p:cNvPr id="85" name="Google Shape;348;p11">
            <a:extLst>
              <a:ext uri="{FF2B5EF4-FFF2-40B4-BE49-F238E27FC236}">
                <a16:creationId xmlns:a16="http://schemas.microsoft.com/office/drawing/2014/main" id="{2CAC39FA-C4CD-6D8F-5800-459F95B4B646}"/>
              </a:ext>
            </a:extLst>
          </p:cNvPr>
          <p:cNvSpPr/>
          <p:nvPr/>
        </p:nvSpPr>
        <p:spPr>
          <a:xfrm>
            <a:off x="1506652" y="3616050"/>
            <a:ext cx="1837800" cy="780300"/>
          </a:xfrm>
          <a:prstGeom prst="rect">
            <a:avLst/>
          </a:prstGeom>
          <a:solidFill>
            <a:srgbClr val="006FA9"/>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dirty="0">
                <a:solidFill>
                  <a:schemeClr val="lt1"/>
                </a:solidFill>
                <a:latin typeface="Calibri"/>
                <a:ea typeface="Calibri"/>
                <a:cs typeface="Calibri"/>
                <a:sym typeface="Calibri"/>
              </a:rPr>
              <a:t>Building a Culture of Student Support</a:t>
            </a:r>
            <a:endParaRPr sz="1100" b="1" i="0" u="none" strike="noStrike" cap="none" dirty="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chemeClr val="lt1"/>
                </a:solidFill>
                <a:latin typeface="Calibri"/>
                <a:ea typeface="Calibri"/>
                <a:cs typeface="Calibri"/>
                <a:sym typeface="Calibri"/>
              </a:rPr>
              <a:t>Whole Child &amp; Intervention</a:t>
            </a:r>
            <a:endParaRPr sz="900" b="0" i="0" u="none" strike="noStrike" cap="none" dirty="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chemeClr val="lt1"/>
                </a:solidFill>
                <a:latin typeface="Calibri"/>
                <a:ea typeface="Calibri"/>
                <a:cs typeface="Calibri"/>
                <a:sym typeface="Calibri"/>
              </a:rPr>
              <a:t>Personalized Learning</a:t>
            </a:r>
            <a:endParaRPr sz="900" b="0" i="0" u="none" strike="noStrike" cap="none" dirty="0">
              <a:solidFill>
                <a:schemeClr val="lt1"/>
              </a:solidFill>
              <a:latin typeface="Calibri"/>
              <a:ea typeface="Calibri"/>
              <a:cs typeface="Calibri"/>
              <a:sym typeface="Calibri"/>
            </a:endParaRPr>
          </a:p>
        </p:txBody>
      </p:sp>
      <p:sp>
        <p:nvSpPr>
          <p:cNvPr id="86" name="Google Shape;349;p11">
            <a:extLst>
              <a:ext uri="{FF2B5EF4-FFF2-40B4-BE49-F238E27FC236}">
                <a16:creationId xmlns:a16="http://schemas.microsoft.com/office/drawing/2014/main" id="{D02771B4-3DD9-F181-1C49-A9391EB2BF8F}"/>
              </a:ext>
            </a:extLst>
          </p:cNvPr>
          <p:cNvSpPr/>
          <p:nvPr/>
        </p:nvSpPr>
        <p:spPr>
          <a:xfrm>
            <a:off x="1506665" y="4831465"/>
            <a:ext cx="1837800" cy="780300"/>
          </a:xfrm>
          <a:prstGeom prst="rect">
            <a:avLst/>
          </a:prstGeom>
          <a:solidFill>
            <a:srgbClr val="DF6A35"/>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Equipping &amp; Empowering Leaders &amp; Staff</a:t>
            </a:r>
            <a:endParaRPr sz="1200" b="1"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chemeClr val="dk1"/>
              </a:buClr>
              <a:buSzPts val="900"/>
              <a:buFont typeface="Arial"/>
              <a:buNone/>
            </a:pPr>
            <a:r>
              <a:rPr lang="en-US" sz="900" b="0" i="0" u="none" strike="noStrike" cap="none">
                <a:solidFill>
                  <a:schemeClr val="lt1"/>
                </a:solidFill>
                <a:latin typeface="Calibri"/>
                <a:ea typeface="Calibri"/>
                <a:cs typeface="Calibri"/>
                <a:sym typeface="Calibri"/>
              </a:rPr>
              <a:t>Strategic Staff Support</a:t>
            </a:r>
            <a:endParaRPr sz="900" b="0"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chemeClr val="dk1"/>
              </a:buClr>
              <a:buSzPts val="900"/>
              <a:buFont typeface="Arial"/>
              <a:buNone/>
            </a:pPr>
            <a:r>
              <a:rPr lang="en-US" sz="900" b="0" i="0" u="none" strike="noStrike" cap="none">
                <a:solidFill>
                  <a:schemeClr val="lt1"/>
                </a:solidFill>
                <a:latin typeface="Calibri"/>
                <a:ea typeface="Calibri"/>
                <a:cs typeface="Calibri"/>
                <a:sym typeface="Calibri"/>
              </a:rPr>
              <a:t>Equitable Resource Allocation</a:t>
            </a:r>
            <a:endParaRPr sz="900" b="0" i="0" u="none" strike="noStrike" cap="none">
              <a:solidFill>
                <a:schemeClr val="lt1"/>
              </a:solidFill>
              <a:latin typeface="Calibri"/>
              <a:ea typeface="Calibri"/>
              <a:cs typeface="Calibri"/>
              <a:sym typeface="Calibri"/>
            </a:endParaRPr>
          </a:p>
        </p:txBody>
      </p:sp>
      <p:sp>
        <p:nvSpPr>
          <p:cNvPr id="87" name="Google Shape;350;p11">
            <a:extLst>
              <a:ext uri="{FF2B5EF4-FFF2-40B4-BE49-F238E27FC236}">
                <a16:creationId xmlns:a16="http://schemas.microsoft.com/office/drawing/2014/main" id="{F8E6EA83-FCF2-ECDA-1B7C-44449C07B1AA}"/>
              </a:ext>
            </a:extLst>
          </p:cNvPr>
          <p:cNvSpPr/>
          <p:nvPr/>
        </p:nvSpPr>
        <p:spPr>
          <a:xfrm>
            <a:off x="1506665" y="5818449"/>
            <a:ext cx="1837800" cy="780300"/>
          </a:xfrm>
          <a:prstGeom prst="rect">
            <a:avLst/>
          </a:prstGeom>
          <a:solidFill>
            <a:srgbClr val="BF9000"/>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dirty="0">
                <a:solidFill>
                  <a:schemeClr val="lt1"/>
                </a:solidFill>
                <a:latin typeface="Calibri"/>
                <a:ea typeface="Calibri"/>
                <a:cs typeface="Calibri"/>
                <a:sym typeface="Calibri"/>
              </a:rPr>
              <a:t>Creating a System of School Support</a:t>
            </a:r>
            <a:endParaRPr sz="1200" b="1" i="0" u="none" strike="noStrike" cap="none" dirty="0">
              <a:solidFill>
                <a:schemeClr val="lt1"/>
              </a:solidFill>
              <a:latin typeface="Calibri"/>
              <a:ea typeface="Calibri"/>
              <a:cs typeface="Calibri"/>
              <a:sym typeface="Calibri"/>
            </a:endParaRPr>
          </a:p>
          <a:p>
            <a:pPr marL="171446" lvl="0" indent="0" algn="ctr" rtl="0">
              <a:spcBef>
                <a:spcPts val="0"/>
              </a:spcBef>
              <a:spcAft>
                <a:spcPts val="0"/>
              </a:spcAft>
              <a:buNone/>
            </a:pPr>
            <a:r>
              <a:rPr lang="en-US" sz="900">
                <a:solidFill>
                  <a:schemeClr val="lt1"/>
                </a:solidFill>
                <a:latin typeface="Calibri"/>
                <a:ea typeface="Calibri"/>
                <a:cs typeface="Calibri"/>
                <a:sym typeface="Calibri"/>
              </a:rPr>
              <a:t>Collective Action, Engagement &amp; Empowerment</a:t>
            </a:r>
            <a:endParaRPr lang="en-US" sz="900" dirty="0">
              <a:solidFill>
                <a:schemeClr val="lt1"/>
              </a:solidFill>
              <a:latin typeface="Calibri"/>
              <a:ea typeface="Calibri"/>
              <a:cs typeface="Calibri"/>
              <a:sym typeface="Calibri"/>
            </a:endParaRPr>
          </a:p>
        </p:txBody>
      </p:sp>
      <p:sp>
        <p:nvSpPr>
          <p:cNvPr id="89" name="Google Shape;343;p11">
            <a:extLst>
              <a:ext uri="{FF2B5EF4-FFF2-40B4-BE49-F238E27FC236}">
                <a16:creationId xmlns:a16="http://schemas.microsoft.com/office/drawing/2014/main" id="{05002D77-2127-AD38-F3F5-2E3AAEFC0A24}"/>
              </a:ext>
            </a:extLst>
          </p:cNvPr>
          <p:cNvSpPr/>
          <p:nvPr/>
        </p:nvSpPr>
        <p:spPr>
          <a:xfrm>
            <a:off x="3245471" y="2586201"/>
            <a:ext cx="2418900" cy="784790"/>
          </a:xfrm>
          <a:prstGeom prst="rect">
            <a:avLst/>
          </a:prstGeom>
          <a:noFill/>
          <a:ln>
            <a:noFill/>
          </a:ln>
        </p:spPr>
        <p:txBody>
          <a:bodyPr spcFirstLastPara="1" wrap="square" lIns="91425" tIns="45700" rIns="91425" bIns="45700" anchor="t" anchorCtr="0">
            <a:spAutoFit/>
          </a:bodyPr>
          <a:lstStyle/>
          <a:p>
            <a:pPr marR="0" lvl="0" algn="l" rtl="0">
              <a:lnSpc>
                <a:spcPct val="100000"/>
              </a:lnSpc>
              <a:spcBef>
                <a:spcPts val="600"/>
              </a:spcBef>
              <a:spcAft>
                <a:spcPts val="0"/>
              </a:spcAft>
              <a:buClr>
                <a:srgbClr val="000000"/>
              </a:buClr>
              <a:buSzPts val="1000"/>
            </a:pPr>
            <a:endParaRPr lang="en-US" sz="1000" b="1" dirty="0">
              <a:latin typeface="Calibri"/>
              <a:ea typeface="Calibri"/>
              <a:cs typeface="Calibri"/>
              <a:sym typeface="Calibri"/>
            </a:endParaRPr>
          </a:p>
          <a:p>
            <a:pPr marR="0" lvl="0" algn="l" rtl="0">
              <a:lnSpc>
                <a:spcPct val="100000"/>
              </a:lnSpc>
              <a:spcBef>
                <a:spcPts val="600"/>
              </a:spcBef>
              <a:spcAft>
                <a:spcPts val="0"/>
              </a:spcAft>
              <a:buClr>
                <a:srgbClr val="000000"/>
              </a:buClr>
              <a:buSzPts val="1000"/>
            </a:pPr>
            <a:endParaRPr sz="1000" b="1" i="0" u="none" strike="noStrike" cap="none" dirty="0">
              <a:solidFill>
                <a:srgbClr val="000000"/>
              </a:solidFill>
              <a:latin typeface="Calibri"/>
              <a:ea typeface="Calibri"/>
              <a:cs typeface="Calibri"/>
              <a:sym typeface="Calibri"/>
            </a:endParaRPr>
          </a:p>
          <a:p>
            <a:pPr marR="0" lvl="0" algn="l" rtl="0">
              <a:lnSpc>
                <a:spcPct val="100000"/>
              </a:lnSpc>
              <a:spcBef>
                <a:spcPts val="600"/>
              </a:spcBef>
              <a:spcAft>
                <a:spcPts val="0"/>
              </a:spcAft>
              <a:buClr>
                <a:schemeClr val="dk1"/>
              </a:buClr>
              <a:buSzPts val="1000"/>
            </a:pPr>
            <a:endParaRPr sz="1000" b="1" i="0" u="none" strike="noStrike" cap="none" dirty="0">
              <a:solidFill>
                <a:srgbClr val="000000"/>
              </a:solidFill>
              <a:latin typeface="Calibri"/>
              <a:ea typeface="Calibri"/>
              <a:cs typeface="Calibri"/>
              <a:sym typeface="Calibri"/>
            </a:endParaRPr>
          </a:p>
        </p:txBody>
      </p:sp>
      <p:sp>
        <p:nvSpPr>
          <p:cNvPr id="117" name="Google Shape;351;p11">
            <a:extLst>
              <a:ext uri="{FF2B5EF4-FFF2-40B4-BE49-F238E27FC236}">
                <a16:creationId xmlns:a16="http://schemas.microsoft.com/office/drawing/2014/main" id="{39B3401C-578C-2A27-E7FC-3064149EA955}"/>
              </a:ext>
            </a:extLst>
          </p:cNvPr>
          <p:cNvSpPr/>
          <p:nvPr/>
        </p:nvSpPr>
        <p:spPr>
          <a:xfrm>
            <a:off x="3456575" y="5943087"/>
            <a:ext cx="2418900" cy="553957"/>
          </a:xfrm>
          <a:prstGeom prst="rect">
            <a:avLst/>
          </a:prstGeom>
          <a:solidFill>
            <a:srgbClr val="FFC000">
              <a:lumMod val="20000"/>
              <a:lumOff val="80000"/>
            </a:srgbClr>
          </a:solidFill>
          <a:ln>
            <a:noFill/>
          </a:ln>
        </p:spPr>
        <p:txBody>
          <a:bodyPr spcFirstLastPara="1" wrap="square" lIns="91425" tIns="45700" rIns="91425" bIns="45700" anchor="t" anchorCtr="0">
            <a:spAutoFit/>
          </a:bodyPr>
          <a:lstStyle/>
          <a:p>
            <a:pPr marL="0" marR="0" lvl="7" indent="0" defTabSz="914400" eaLnBrk="1" fontAlgn="auto" latinLnBrk="0" hangingPunct="1">
              <a:lnSpc>
                <a:spcPct val="100000"/>
              </a:lnSpc>
              <a:spcBef>
                <a:spcPts val="0"/>
              </a:spcBef>
              <a:spcAft>
                <a:spcPts val="0"/>
              </a:spcAft>
              <a:buClr>
                <a:srgbClr val="000000"/>
              </a:buClr>
              <a:buSzPts val="1000"/>
              <a:buFont typeface="Arial"/>
              <a:buNone/>
              <a:tabLst/>
              <a:defRPr/>
            </a:pPr>
            <a:r>
              <a:rPr kumimoji="0" lang="en-US" sz="1000" b="1" i="0" u="none" strike="noStrike" kern="0" cap="none" spc="0" normalizeH="0" baseline="0" noProof="0" dirty="0">
                <a:ln>
                  <a:noFill/>
                </a:ln>
                <a:solidFill>
                  <a:srgbClr val="000000"/>
                </a:solidFill>
                <a:effectLst/>
                <a:uLnTx/>
                <a:uFillTx/>
                <a:latin typeface="Calibri"/>
                <a:ea typeface="Calibri"/>
                <a:cs typeface="Calibri"/>
                <a:sym typeface="Calibri"/>
              </a:rPr>
              <a:t>1. Provide an environment that retains, empowers, motivates, and inspires teachers to utilize individual strengths </a:t>
            </a:r>
            <a:endParaRPr kumimoji="0" sz="1000" b="1"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19" name="Google Shape;343;p11">
            <a:extLst>
              <a:ext uri="{FF2B5EF4-FFF2-40B4-BE49-F238E27FC236}">
                <a16:creationId xmlns:a16="http://schemas.microsoft.com/office/drawing/2014/main" id="{FD2DDC25-A11E-8010-371A-46608B47D6DE}"/>
              </a:ext>
            </a:extLst>
          </p:cNvPr>
          <p:cNvSpPr/>
          <p:nvPr/>
        </p:nvSpPr>
        <p:spPr>
          <a:xfrm>
            <a:off x="3482436" y="3264086"/>
            <a:ext cx="2418900" cy="1785064"/>
          </a:xfrm>
          <a:prstGeom prst="rect">
            <a:avLst/>
          </a:prstGeom>
          <a:solidFill>
            <a:srgbClr val="5B9BD5">
              <a:lumMod val="20000"/>
              <a:lumOff val="80000"/>
            </a:srgbClr>
          </a:solidFill>
          <a:ln>
            <a:noFill/>
          </a:ln>
        </p:spPr>
        <p:txBody>
          <a:bodyPr spcFirstLastPara="1" wrap="square" lIns="91425" tIns="45700" rIns="91425" bIns="45700" anchor="t" anchorCtr="0">
            <a:spAutoFit/>
          </a:bodyPr>
          <a:lstStyle/>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1. Create collaborative school culture that embraces diverse families that comprise the Mary Lin Community.</a:t>
            </a:r>
          </a:p>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2. Build teacher capability to meet the diverse social, emotional, and academic needs of students.</a:t>
            </a:r>
          </a:p>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3. Provide unique learning opportunities to cultivate students’ curiosity of learning.</a:t>
            </a:r>
          </a:p>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4. Prioritize students’ social and emotional growth as a means to ensuring future success.</a:t>
            </a:r>
            <a:endParaRPr kumimoji="0" lang="en-US" sz="1000" b="1"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45062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71EB4-1897-A26B-CE0C-A361189FA86B}"/>
              </a:ext>
            </a:extLst>
          </p:cNvPr>
          <p:cNvSpPr>
            <a:spLocks noGrp="1"/>
          </p:cNvSpPr>
          <p:nvPr>
            <p:ph type="title"/>
          </p:nvPr>
        </p:nvSpPr>
        <p:spPr/>
        <p:txBody>
          <a:bodyPr/>
          <a:lstStyle/>
          <a:p>
            <a:r>
              <a:rPr lang="en-US" dirty="0"/>
              <a:t>Action on the Updated Strategic Plan</a:t>
            </a:r>
          </a:p>
        </p:txBody>
      </p:sp>
      <p:sp>
        <p:nvSpPr>
          <p:cNvPr id="4" name="Slide Number Placeholder 3">
            <a:extLst>
              <a:ext uri="{FF2B5EF4-FFF2-40B4-BE49-F238E27FC236}">
                <a16:creationId xmlns:a16="http://schemas.microsoft.com/office/drawing/2014/main" id="{ECB2EF17-9FAA-6AF4-95B2-7A93F7B22C02}"/>
              </a:ext>
            </a:extLst>
          </p:cNvPr>
          <p:cNvSpPr>
            <a:spLocks noGrp="1"/>
          </p:cNvSpPr>
          <p:nvPr>
            <p:ph type="sldNum" sz="quarter" idx="12"/>
          </p:nvPr>
        </p:nvSpPr>
        <p:spPr/>
        <p:txBody>
          <a:bodyPr/>
          <a:lstStyle/>
          <a:p>
            <a:fld id="{294A09A9-5501-47C1-A89A-A340965A2BE2}" type="slidenum">
              <a:rPr lang="en-US" smtClean="0"/>
              <a:pPr/>
              <a:t>6</a:t>
            </a:fld>
            <a:endParaRPr lang="en-US"/>
          </a:p>
        </p:txBody>
      </p:sp>
      <p:sp>
        <p:nvSpPr>
          <p:cNvPr id="8" name="Content Placeholder 2">
            <a:extLst>
              <a:ext uri="{FF2B5EF4-FFF2-40B4-BE49-F238E27FC236}">
                <a16:creationId xmlns:a16="http://schemas.microsoft.com/office/drawing/2014/main" id="{7AE0278B-2BD8-E6C7-0D19-291F906AEB82}"/>
              </a:ext>
            </a:extLst>
          </p:cNvPr>
          <p:cNvSpPr>
            <a:spLocks noGrp="1"/>
          </p:cNvSpPr>
          <p:nvPr>
            <p:ph type="body" idx="1"/>
          </p:nvPr>
        </p:nvSpPr>
        <p:spPr>
          <a:xfrm>
            <a:off x="1167492" y="2478025"/>
            <a:ext cx="8387988" cy="3703066"/>
          </a:xfrm>
        </p:spPr>
        <p:txBody>
          <a:bodyPr vert="horz" lIns="91440" tIns="45720" rIns="91440" bIns="45720" rtlCol="0" anchor="ctr">
            <a:normAutofit/>
          </a:bodyPr>
          <a:lstStyle/>
          <a:p>
            <a:pPr>
              <a:lnSpc>
                <a:spcPct val="100000"/>
              </a:lnSpc>
              <a:spcBef>
                <a:spcPts val="600"/>
              </a:spcBef>
            </a:pPr>
            <a:r>
              <a:rPr lang="en-US" sz="3200" dirty="0">
                <a:solidFill>
                  <a:schemeClr val="tx1">
                    <a:lumMod val="75000"/>
                    <a:lumOff val="25000"/>
                  </a:schemeClr>
                </a:solidFill>
              </a:rPr>
              <a:t>The GO Team needs to </a:t>
            </a:r>
            <a:r>
              <a:rPr lang="en-US" sz="3200" b="1" dirty="0">
                <a:solidFill>
                  <a:schemeClr val="accent3"/>
                </a:solidFill>
              </a:rPr>
              <a:t>TAKE ACTION (vote)</a:t>
            </a:r>
            <a:r>
              <a:rPr lang="en-US" sz="3200" dirty="0">
                <a:solidFill>
                  <a:schemeClr val="accent3"/>
                </a:solidFill>
              </a:rPr>
              <a:t> </a:t>
            </a:r>
            <a:r>
              <a:rPr lang="en-US" sz="3200" dirty="0">
                <a:solidFill>
                  <a:schemeClr val="tx1">
                    <a:lumMod val="75000"/>
                    <a:lumOff val="25000"/>
                  </a:schemeClr>
                </a:solidFill>
              </a:rPr>
              <a:t>on its updated Strategic Plan. After the motion and a second, the GO Team may have additional discussion. Once discussion is concluded, the GO Team will vote.</a:t>
            </a:r>
          </a:p>
        </p:txBody>
      </p:sp>
    </p:spTree>
    <p:extLst>
      <p:ext uri="{BB962C8B-B14F-4D97-AF65-F5344CB8AC3E}">
        <p14:creationId xmlns:p14="http://schemas.microsoft.com/office/powerpoint/2010/main" val="119119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210312" y="2235200"/>
            <a:ext cx="7232904" cy="2387600"/>
          </a:xfrm>
        </p:spPr>
        <p:txBody>
          <a:bodyPr anchor="ctr"/>
          <a:lstStyle/>
          <a:p>
            <a:r>
              <a:rPr lang="en-US" dirty="0"/>
              <a:t>Preparing for</a:t>
            </a:r>
            <a:br>
              <a:rPr lang="en-US" dirty="0"/>
            </a:br>
            <a:r>
              <a:rPr lang="en-US" dirty="0"/>
              <a:t>Budget Development</a:t>
            </a:r>
          </a:p>
        </p:txBody>
      </p:sp>
    </p:spTree>
    <p:extLst>
      <p:ext uri="{BB962C8B-B14F-4D97-AF65-F5344CB8AC3E}">
        <p14:creationId xmlns:p14="http://schemas.microsoft.com/office/powerpoint/2010/main" val="2274226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8</a:t>
            </a:fld>
            <a:endParaRPr lang="en-US"/>
          </a:p>
        </p:txBody>
      </p:sp>
      <p:sp>
        <p:nvSpPr>
          <p:cNvPr id="32" name="TextBox 31">
            <a:extLst>
              <a:ext uri="{FF2B5EF4-FFF2-40B4-BE49-F238E27FC236}">
                <a16:creationId xmlns:a16="http://schemas.microsoft.com/office/drawing/2014/main" id="{3CA97C8F-6255-CEE2-7FC8-74823B4FD90E}"/>
              </a:ext>
            </a:extLst>
          </p:cNvPr>
          <p:cNvSpPr txBox="1"/>
          <p:nvPr/>
        </p:nvSpPr>
        <p:spPr>
          <a:xfrm>
            <a:off x="207304" y="37924"/>
            <a:ext cx="7854695" cy="1200329"/>
          </a:xfrm>
          <a:prstGeom prst="rect">
            <a:avLst/>
          </a:prstGeom>
          <a:noFill/>
        </p:spPr>
        <p:txBody>
          <a:bodyPr wrap="square" rtlCol="0">
            <a:spAutoFit/>
          </a:bodyPr>
          <a:lstStyle/>
          <a:p>
            <a:r>
              <a:rPr lang="en-US" sz="7200" b="1" u="sng" dirty="0">
                <a:solidFill>
                  <a:schemeClr val="bg1"/>
                </a:solidFill>
              </a:rPr>
              <a:t>Discussion</a:t>
            </a:r>
          </a:p>
        </p:txBody>
      </p:sp>
      <p:sp>
        <p:nvSpPr>
          <p:cNvPr id="6" name="TextBox 5">
            <a:extLst>
              <a:ext uri="{FF2B5EF4-FFF2-40B4-BE49-F238E27FC236}">
                <a16:creationId xmlns:a16="http://schemas.microsoft.com/office/drawing/2014/main" id="{397172DC-CB6E-9DB3-7722-07605C16EB74}"/>
              </a:ext>
            </a:extLst>
          </p:cNvPr>
          <p:cNvSpPr txBox="1"/>
          <p:nvPr/>
        </p:nvSpPr>
        <p:spPr>
          <a:xfrm>
            <a:off x="960120" y="1474619"/>
            <a:ext cx="7854696" cy="4401205"/>
          </a:xfrm>
          <a:prstGeom prst="rect">
            <a:avLst/>
          </a:prstGeom>
          <a:noFill/>
        </p:spPr>
        <p:txBody>
          <a:bodyPr wrap="square" rtlCol="0">
            <a:spAutoFit/>
          </a:bodyPr>
          <a:lstStyle/>
          <a:p>
            <a:r>
              <a:rPr lang="en-US" sz="4400" b="1" dirty="0">
                <a:solidFill>
                  <a:schemeClr val="bg1"/>
                </a:solidFill>
              </a:rPr>
              <a:t>Strategic Plan Priority Ranking</a:t>
            </a:r>
          </a:p>
          <a:p>
            <a:endParaRPr lang="en-US" sz="4400" b="1" dirty="0">
              <a:solidFill>
                <a:schemeClr val="bg1"/>
              </a:solidFill>
            </a:endParaRPr>
          </a:p>
          <a:p>
            <a:r>
              <a:rPr lang="en-US" sz="3200" dirty="0">
                <a:solidFill>
                  <a:schemeClr val="tx1">
                    <a:lumMod val="75000"/>
                    <a:lumOff val="25000"/>
                  </a:schemeClr>
                </a:solidFill>
              </a:rPr>
              <a:t>In preparation for the 2023-2024 Budget Development (January–March 2023), the GO Team needs to rank its Strategic Plan Priorities. Use the next slide to capture the priority ranking.</a:t>
            </a:r>
          </a:p>
          <a:p>
            <a:endParaRPr lang="en-US" sz="3200" dirty="0"/>
          </a:p>
        </p:txBody>
      </p:sp>
    </p:spTree>
    <p:extLst>
      <p:ext uri="{BB962C8B-B14F-4D97-AF65-F5344CB8AC3E}">
        <p14:creationId xmlns:p14="http://schemas.microsoft.com/office/powerpoint/2010/main" val="1767214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B6A01D7-8FA4-5D34-9FD8-B467520D4E76}"/>
              </a:ext>
            </a:extLst>
          </p:cNvPr>
          <p:cNvSpPr txBox="1">
            <a:spLocks/>
          </p:cNvSpPr>
          <p:nvPr/>
        </p:nvSpPr>
        <p:spPr>
          <a:xfrm>
            <a:off x="68365" y="76912"/>
            <a:ext cx="8289421" cy="170061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6000" b="1" kern="1200">
                <a:solidFill>
                  <a:schemeClr val="tx1"/>
                </a:solidFill>
                <a:latin typeface="+mj-lt"/>
                <a:ea typeface="+mj-ea"/>
                <a:cs typeface="+mj-cs"/>
              </a:defRPr>
            </a:lvl1pPr>
          </a:lstStyle>
          <a:p>
            <a:pPr algn="ctr"/>
            <a:r>
              <a:rPr lang="en-US" dirty="0">
                <a:solidFill>
                  <a:schemeClr val="accent2"/>
                </a:solidFill>
              </a:rPr>
              <a:t>Strategic Plan</a:t>
            </a:r>
          </a:p>
          <a:p>
            <a:pPr algn="ctr"/>
            <a:r>
              <a:rPr lang="en-US" dirty="0">
                <a:solidFill>
                  <a:schemeClr val="accent2"/>
                </a:solidFill>
              </a:rPr>
              <a:t>Priority Ranking</a:t>
            </a:r>
          </a:p>
        </p:txBody>
      </p:sp>
      <p:sp>
        <p:nvSpPr>
          <p:cNvPr id="6" name="TextBox 5">
            <a:extLst>
              <a:ext uri="{FF2B5EF4-FFF2-40B4-BE49-F238E27FC236}">
                <a16:creationId xmlns:a16="http://schemas.microsoft.com/office/drawing/2014/main" id="{4DAF32C4-89EA-FD40-34E7-595997B7F1F5}"/>
              </a:ext>
            </a:extLst>
          </p:cNvPr>
          <p:cNvSpPr txBox="1"/>
          <p:nvPr/>
        </p:nvSpPr>
        <p:spPr>
          <a:xfrm>
            <a:off x="470017" y="2144995"/>
            <a:ext cx="7486115" cy="369332"/>
          </a:xfrm>
          <a:prstGeom prst="rect">
            <a:avLst/>
          </a:prstGeom>
          <a:noFill/>
        </p:spPr>
        <p:txBody>
          <a:bodyPr wrap="square" rtlCol="0">
            <a:spAutoFit/>
          </a:bodyPr>
          <a:lstStyle/>
          <a:p>
            <a:pPr marL="342900" indent="-342900">
              <a:buFont typeface="+mj-lt"/>
              <a:buAutoNum type="arabicPeriod"/>
            </a:pPr>
            <a:endParaRPr lang="en-US" b="1" dirty="0"/>
          </a:p>
        </p:txBody>
      </p:sp>
      <p:sp>
        <p:nvSpPr>
          <p:cNvPr id="2" name="TextBox 1">
            <a:extLst>
              <a:ext uri="{FF2B5EF4-FFF2-40B4-BE49-F238E27FC236}">
                <a16:creationId xmlns:a16="http://schemas.microsoft.com/office/drawing/2014/main" id="{CC0C8B02-3910-1291-098C-2B2D7DFD639C}"/>
              </a:ext>
            </a:extLst>
          </p:cNvPr>
          <p:cNvSpPr txBox="1"/>
          <p:nvPr/>
        </p:nvSpPr>
        <p:spPr>
          <a:xfrm>
            <a:off x="1351901" y="1775663"/>
            <a:ext cx="6062472" cy="369332"/>
          </a:xfrm>
          <a:prstGeom prst="rect">
            <a:avLst/>
          </a:prstGeom>
          <a:noFill/>
        </p:spPr>
        <p:txBody>
          <a:bodyPr wrap="square" rtlCol="0">
            <a:spAutoFit/>
          </a:bodyPr>
          <a:lstStyle/>
          <a:p>
            <a:pPr algn="ctr"/>
            <a:r>
              <a:rPr lang="en-US" dirty="0"/>
              <a:t>Insert the school’s priorities from Higher to Lower</a:t>
            </a:r>
          </a:p>
        </p:txBody>
      </p:sp>
      <p:sp>
        <p:nvSpPr>
          <p:cNvPr id="3" name="TextBox 2">
            <a:extLst>
              <a:ext uri="{FF2B5EF4-FFF2-40B4-BE49-F238E27FC236}">
                <a16:creationId xmlns:a16="http://schemas.microsoft.com/office/drawing/2014/main" id="{4952E0AB-8808-4E3B-A7F0-F54619698A17}"/>
              </a:ext>
            </a:extLst>
          </p:cNvPr>
          <p:cNvSpPr txBox="1"/>
          <p:nvPr/>
        </p:nvSpPr>
        <p:spPr>
          <a:xfrm>
            <a:off x="1143649" y="2512465"/>
            <a:ext cx="6992339" cy="369332"/>
          </a:xfrm>
          <a:prstGeom prst="rect">
            <a:avLst/>
          </a:prstGeom>
          <a:noFill/>
        </p:spPr>
        <p:txBody>
          <a:bodyPr wrap="square" rtlCol="0">
            <a:spAutoFit/>
          </a:bodyPr>
          <a:lstStyle/>
          <a:p>
            <a:pPr marL="342900" indent="-342900">
              <a:buFont typeface="+mj-lt"/>
              <a:buAutoNum type="arabicPeriod"/>
            </a:pPr>
            <a:r>
              <a:rPr lang="en-US" dirty="0"/>
              <a:t> </a:t>
            </a:r>
          </a:p>
        </p:txBody>
      </p:sp>
      <p:sp>
        <p:nvSpPr>
          <p:cNvPr id="4" name="Arrow: Down 3">
            <a:extLst>
              <a:ext uri="{FF2B5EF4-FFF2-40B4-BE49-F238E27FC236}">
                <a16:creationId xmlns:a16="http://schemas.microsoft.com/office/drawing/2014/main" id="{6A78CE96-E5BA-EF3A-7B27-C48C2EC93A32}"/>
              </a:ext>
            </a:extLst>
          </p:cNvPr>
          <p:cNvSpPr/>
          <p:nvPr/>
        </p:nvSpPr>
        <p:spPr>
          <a:xfrm>
            <a:off x="392649" y="2587752"/>
            <a:ext cx="502920" cy="3538728"/>
          </a:xfrm>
          <a:prstGeom prst="downArrow">
            <a:avLst/>
          </a:prstGeom>
          <a:solidFill>
            <a:schemeClr val="accent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F5BC8D2-E0D2-48A1-071D-45B80C433627}"/>
              </a:ext>
            </a:extLst>
          </p:cNvPr>
          <p:cNvSpPr txBox="1"/>
          <p:nvPr/>
        </p:nvSpPr>
        <p:spPr>
          <a:xfrm>
            <a:off x="260029" y="2263641"/>
            <a:ext cx="768159" cy="338554"/>
          </a:xfrm>
          <a:prstGeom prst="rect">
            <a:avLst/>
          </a:prstGeom>
          <a:noFill/>
        </p:spPr>
        <p:txBody>
          <a:bodyPr wrap="none" rtlCol="0">
            <a:spAutoFit/>
          </a:bodyPr>
          <a:lstStyle/>
          <a:p>
            <a:r>
              <a:rPr lang="en-US" sz="1600" dirty="0">
                <a:solidFill>
                  <a:schemeClr val="accent3"/>
                </a:solidFill>
              </a:rPr>
              <a:t>Higher</a:t>
            </a:r>
          </a:p>
        </p:txBody>
      </p:sp>
      <p:sp>
        <p:nvSpPr>
          <p:cNvPr id="8" name="TextBox 7">
            <a:extLst>
              <a:ext uri="{FF2B5EF4-FFF2-40B4-BE49-F238E27FC236}">
                <a16:creationId xmlns:a16="http://schemas.microsoft.com/office/drawing/2014/main" id="{602AA40D-00A5-285B-67A0-5260578C2903}"/>
              </a:ext>
            </a:extLst>
          </p:cNvPr>
          <p:cNvSpPr txBox="1"/>
          <p:nvPr/>
        </p:nvSpPr>
        <p:spPr>
          <a:xfrm>
            <a:off x="285003" y="6126480"/>
            <a:ext cx="718210" cy="338554"/>
          </a:xfrm>
          <a:prstGeom prst="rect">
            <a:avLst/>
          </a:prstGeom>
          <a:noFill/>
        </p:spPr>
        <p:txBody>
          <a:bodyPr wrap="none" rtlCol="0">
            <a:spAutoFit/>
          </a:bodyPr>
          <a:lstStyle/>
          <a:p>
            <a:r>
              <a:rPr lang="en-US" sz="1600" dirty="0">
                <a:solidFill>
                  <a:schemeClr val="accent3"/>
                </a:solidFill>
              </a:rPr>
              <a:t>Lower</a:t>
            </a:r>
          </a:p>
        </p:txBody>
      </p:sp>
    </p:spTree>
    <p:extLst>
      <p:ext uri="{BB962C8B-B14F-4D97-AF65-F5344CB8AC3E}">
        <p14:creationId xmlns:p14="http://schemas.microsoft.com/office/powerpoint/2010/main" val="3916734496"/>
      </p:ext>
    </p:extLst>
  </p:cSld>
  <p:clrMapOvr>
    <a:masterClrMapping/>
  </p:clrMapOvr>
</p:sld>
</file>

<file path=ppt/theme/theme1.xml><?xml version="1.0" encoding="utf-8"?>
<a:theme xmlns:a="http://schemas.openxmlformats.org/drawingml/2006/main" name="Office Theme">
  <a:themeElements>
    <a:clrScheme name="APS 4">
      <a:dk1>
        <a:sysClr val="windowText" lastClr="000000"/>
      </a:dk1>
      <a:lt1>
        <a:sysClr val="window" lastClr="FFFFFF"/>
      </a:lt1>
      <a:dk2>
        <a:srgbClr val="0083A9"/>
      </a:dk2>
      <a:lt2>
        <a:srgbClr val="E7E6E6"/>
      </a:lt2>
      <a:accent1>
        <a:srgbClr val="F3CF45"/>
      </a:accent1>
      <a:accent2>
        <a:srgbClr val="D47B22"/>
      </a:accent2>
      <a:accent3>
        <a:srgbClr val="0083A9"/>
      </a:accent3>
      <a:accent4>
        <a:srgbClr val="A92A91"/>
      </a:accent4>
      <a:accent5>
        <a:srgbClr val="595B5D"/>
      </a:accent5>
      <a:accent6>
        <a:srgbClr val="159839"/>
      </a:accent6>
      <a:hlink>
        <a:srgbClr val="D47B22"/>
      </a:hlink>
      <a:folHlink>
        <a:srgbClr val="159839"/>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fb952a0-74d9-4848-89d6-000c4b1b707a" xsi:nil="true"/>
    <MediaServiceKeyPoints xmlns="d37e30bb-5f32-4411-a640-0b4044b692bf" xsi:nil="true"/>
    <lcf76f155ced4ddcb4097134ff3c332f xmlns="d37e30bb-5f32-4411-a640-0b4044b692bf">
      <Terms xmlns="http://schemas.microsoft.com/office/infopath/2007/PartnerControls"/>
    </lcf76f155ced4ddcb4097134ff3c332f>
    <SharedWithUsers xmlns="ffb952a0-74d9-4848-89d6-000c4b1b707a">
      <UserInfo>
        <DisplayName>Gipson, Chaundra</DisplayName>
        <AccountId>16</AccountId>
        <AccountType/>
      </UserInfo>
      <UserInfo>
        <DisplayName>Jacobi, Diane</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088E750FB87F439BAD6BE3B18C0B0C" ma:contentTypeVersion="16" ma:contentTypeDescription="Create a new document." ma:contentTypeScope="" ma:versionID="e9ac72388ecc15a5401bef62bf5ea167">
  <xsd:schema xmlns:xsd="http://www.w3.org/2001/XMLSchema" xmlns:xs="http://www.w3.org/2001/XMLSchema" xmlns:p="http://schemas.microsoft.com/office/2006/metadata/properties" xmlns:ns2="d37e30bb-5f32-4411-a640-0b4044b692bf" xmlns:ns3="ffb952a0-74d9-4848-89d6-000c4b1b707a" targetNamespace="http://schemas.microsoft.com/office/2006/metadata/properties" ma:root="true" ma:fieldsID="cad030c8869138e81215bf80749ff2c0" ns2:_="" ns3:_="">
    <xsd:import namespace="d37e30bb-5f32-4411-a640-0b4044b692bf"/>
    <xsd:import namespace="ffb952a0-74d9-4848-89d6-000c4b1b70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e30bb-5f32-4411-a640-0b4044b69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67761e9-a222-483c-a923-fec0f75753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fb952a0-74d9-4848-89d6-000c4b1b707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584ace9-6060-48e0-9721-f33996d2e2e3}" ma:internalName="TaxCatchAll" ma:showField="CatchAllData" ma:web="ffb952a0-74d9-4848-89d6-000c4b1b70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5BAB77-79E1-4739-AA51-10C9079186D6}">
  <ds:schemaRefs>
    <ds:schemaRef ds:uri="d37e30bb-5f32-4411-a640-0b4044b692bf"/>
    <ds:schemaRef ds:uri="ffb952a0-74d9-4848-89d6-000c4b1b70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6E6679B9-CD89-47DA-A3EC-E45EF17361D9}">
  <ds:schemaRefs>
    <ds:schemaRef ds:uri="d37e30bb-5f32-4411-a640-0b4044b692bf"/>
    <ds:schemaRef ds:uri="ffb952a0-74d9-4848-89d6-000c4b1b70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Universal presentation</Template>
  <TotalTime>255</TotalTime>
  <Words>795</Words>
  <Application>Microsoft Macintosh PowerPoint</Application>
  <PresentationFormat>Widescreen</PresentationFormat>
  <Paragraphs>86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Helvetica Neue</vt:lpstr>
      <vt:lpstr>Tenorite</vt:lpstr>
      <vt:lpstr>Office Theme</vt:lpstr>
      <vt:lpstr>Preparing for Budget Development</vt:lpstr>
      <vt:lpstr>Agenda</vt:lpstr>
      <vt:lpstr>PowerPoint Presentation</vt:lpstr>
      <vt:lpstr>Strategic Plan Progress</vt:lpstr>
      <vt:lpstr>PowerPoint Presentation</vt:lpstr>
      <vt:lpstr>Action on the Updated Strategic Plan</vt:lpstr>
      <vt:lpstr>Preparing for Budget Development</vt:lpstr>
      <vt:lpstr>PowerPoint Presentation</vt:lpstr>
      <vt:lpstr>PowerPoint Presentation</vt:lpstr>
      <vt:lpstr>Action on the Strategic Plan Priorities</vt:lpstr>
      <vt:lpstr>Where we’re going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Jacobi, Diane</dc:creator>
  <cp:lastModifiedBy>Katrina Fuller</cp:lastModifiedBy>
  <cp:revision>3</cp:revision>
  <dcterms:created xsi:type="dcterms:W3CDTF">2022-10-04T15:06:30Z</dcterms:created>
  <dcterms:modified xsi:type="dcterms:W3CDTF">2022-11-17T01:37:06Z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0x0101009B088E750FB87F439BAD6BE3B18C0B0C</vt:lpwstr>
  </property>
  <property fmtid="{D5CDD505-2E9C-101B-9397-08002B2CF9AE}" pid="3" name="MediaServiceImageTags">
    <vt:lpwstr/>
  </property>
</Properties>
</file>